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87" r:id="rId2"/>
    <p:sldId id="256" r:id="rId3"/>
    <p:sldId id="257" r:id="rId4"/>
    <p:sldId id="267" r:id="rId5"/>
    <p:sldId id="290" r:id="rId6"/>
    <p:sldId id="289" r:id="rId7"/>
    <p:sldId id="271" r:id="rId8"/>
    <p:sldId id="269" r:id="rId9"/>
    <p:sldId id="270" r:id="rId10"/>
    <p:sldId id="272" r:id="rId11"/>
    <p:sldId id="276" r:id="rId12"/>
    <p:sldId id="278" r:id="rId13"/>
    <p:sldId id="277" r:id="rId14"/>
    <p:sldId id="286" r:id="rId15"/>
    <p:sldId id="288" r:id="rId16"/>
    <p:sldId id="279" r:id="rId17"/>
    <p:sldId id="280" r:id="rId18"/>
    <p:sldId id="281" r:id="rId19"/>
    <p:sldId id="282" r:id="rId20"/>
    <p:sldId id="283" r:id="rId21"/>
    <p:sldId id="284" r:id="rId22"/>
    <p:sldId id="273" r:id="rId23"/>
    <p:sldId id="274" r:id="rId24"/>
    <p:sldId id="261" r:id="rId25"/>
    <p:sldId id="259" r:id="rId26"/>
    <p:sldId id="285"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Roboto" panose="02000000000000000000" pitchFamily="2" charset="0"/>
      <p:regular r:id="rId35"/>
      <p:bold r:id="rId36"/>
      <p:italic r:id="rId37"/>
      <p:boldItalic r:id="rId38"/>
    </p:embeddedFont>
    <p:embeddedFont>
      <p:font typeface="Roboto Light" panose="02000000000000000000" pitchFamily="2" charset="0"/>
      <p:regular r:id="rId39"/>
      <p:italic r:id="rId40"/>
    </p:embeddedFont>
    <p:embeddedFont>
      <p:font typeface="Roboto Medium" panose="02000000000000000000" pitchFamily="2" charset="0"/>
      <p:regular r:id="rId41"/>
      <p:italic r:id="rId42"/>
    </p:embeddedFont>
    <p:embeddedFont>
      <p:font typeface="Roboto Mono" pitchFamily="2" charset="0"/>
      <p:regular r:id="rId43"/>
      <p:bold r:id="rId44"/>
      <p:italic r:id="rId45"/>
      <p:boldItalic r:id="rId46"/>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552" autoAdjust="0"/>
  </p:normalViewPr>
  <p:slideViewPr>
    <p:cSldViewPr snapToGrid="0">
      <p:cViewPr varScale="1">
        <p:scale>
          <a:sx n="85" d="100"/>
          <a:sy n="85" d="100"/>
        </p:scale>
        <p:origin x="366" y="78"/>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24.02.2020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Postmana,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Pisanie testów w </a:t>
            </a:r>
            <a:r>
              <a:rPr lang="pl-PL" dirty="0" err="1"/>
              <a:t>Postmanie</a:t>
            </a:r>
            <a:r>
              <a:rPr lang="pl-PL" dirty="0"/>
              <a:t> można zacząć z marszu bez żadnego przygotowania czy czytania dokumentacji. Asercje mają bardzo prostą składnie, a </a:t>
            </a:r>
            <a:r>
              <a:rPr lang="pl-PL" dirty="0" err="1"/>
              <a:t>snippety</a:t>
            </a:r>
            <a:r>
              <a:rPr lang="pl-PL" dirty="0"/>
              <a:t> znajdujące się z prawej strony edytora testów wygenerują nam najbardziej typowe asercje, które szybko dostosujemy do swoich potrzeb.</a:t>
            </a:r>
          </a:p>
          <a:p>
            <a:r>
              <a:rPr lang="pl-PL" dirty="0"/>
              <a:t>W razie potrzeby użycia nieco bardziej wyrafinowanych asercji można wejść na stronę </a:t>
            </a:r>
            <a:r>
              <a:rPr lang="pl-PL" dirty="0" err="1"/>
              <a:t>Chai</a:t>
            </a:r>
            <a:r>
              <a:rPr lang="pl-PL" dirty="0"/>
              <a:t> </a:t>
            </a:r>
            <a:r>
              <a:rPr lang="pl-PL" dirty="0" err="1"/>
              <a:t>Assertion</a:t>
            </a:r>
            <a:r>
              <a:rPr lang="pl-PL" dirty="0"/>
              <a:t> Library, gdzie udokumentowano wraz z przykładami wszelakie możliwości.</a:t>
            </a:r>
          </a:p>
          <a:p>
            <a:r>
              <a:rPr lang="pl-PL" dirty="0"/>
              <a:t>Nieco bardziej zaawansowanym zagadnieniem jest walidowanie schematu modelu. Postman zintegrował bibliotekę </a:t>
            </a:r>
            <a:r>
              <a:rPr lang="pl-PL" dirty="0" err="1"/>
              <a:t>Tiny</a:t>
            </a:r>
            <a:r>
              <a:rPr lang="pl-PL" dirty="0"/>
              <a:t> </a:t>
            </a:r>
            <a:r>
              <a:rPr lang="pl-PL" dirty="0" err="1"/>
              <a:t>Validator</a:t>
            </a:r>
            <a:r>
              <a:rPr lang="pl-PL" dirty="0"/>
              <a:t>, która umożliwia nam zdefiniowanie schematu obiektu, tzn. określenie </a:t>
            </a:r>
            <a:r>
              <a:rPr lang="pl-PL" dirty="0" err="1"/>
              <a:t>propertisów</a:t>
            </a:r>
            <a:r>
              <a:rPr lang="pl-PL" dirty="0"/>
              <a:t> obiektu oraz typów danych, jakich spodziewamy się dla poszczególnych </a:t>
            </a:r>
            <a:r>
              <a:rPr lang="pl-PL" dirty="0" err="1"/>
              <a:t>propertisów</a:t>
            </a:r>
            <a:r>
              <a:rPr lang="pl-PL" dirty="0"/>
              <a:t>, a następnie porównanie faktycznego obiektu ze zdefiniowanym schematem. Dokumentacje do biblioteki można znaleźć na </a:t>
            </a:r>
            <a:r>
              <a:rPr lang="pl-PL" dirty="0" err="1"/>
              <a:t>githubie</a:t>
            </a:r>
            <a:r>
              <a:rPr lang="pl-PL" dirty="0"/>
              <a:t> projektu.</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2131704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a:p>
            <a:r>
              <a:rPr lang="pl-PL" dirty="0"/>
              <a:t>Przygotowałem zapytania do darmowego API, które zwraca kursy walut. Zacznijmy od wykonania żądania i sprawdzenia czy dostaniemy jakieś dane. </a:t>
            </a:r>
          </a:p>
          <a:p>
            <a:r>
              <a:rPr lang="pl-PL" dirty="0"/>
              <a:t>Jak widać </a:t>
            </a:r>
            <a:r>
              <a:rPr lang="pl-PL" dirty="0" err="1"/>
              <a:t>endpoint</a:t>
            </a:r>
            <a:r>
              <a:rPr lang="pl-PL" dirty="0"/>
              <a:t> zwrócił nam kursy walut na dany dzień oraz wskazanie waluty bazowej. Napiszmy sobie teraz kilka prosty testów do tego </a:t>
            </a:r>
            <a:r>
              <a:rPr lang="pl-PL" dirty="0" err="1"/>
              <a:t>endpointa</a:t>
            </a:r>
            <a:r>
              <a:rPr lang="pl-PL" dirty="0"/>
              <a:t>.</a:t>
            </a:r>
          </a:p>
          <a:p>
            <a:r>
              <a:rPr lang="pl-PL" dirty="0"/>
              <a:t>Z prawej stronie mamy gotowe schematy asercji. Na początek warto z nich skorzystać, aby poznać składnie asercji w </a:t>
            </a:r>
            <a:r>
              <a:rPr lang="pl-PL" dirty="0" err="1"/>
              <a:t>postmanie</a:t>
            </a:r>
            <a:r>
              <a:rPr lang="pl-PL" dirty="0"/>
              <a:t>. Najczęściej używaną asercją jest sprawdzenie statusu odpowiedzi. Wywołujemy metodę test, która przyjmuje jako parametry nazwę testu oraz funkcję zawierająca asercje. Po wysłaniu żądania, na dole pojawia nam się wynik testów. Po kliknięciu możemy zobaczyć szczegóły. Widzimy pozytywny wynik testu oraz jego tytuł, który odpowiada temu co wpisaliśmy jako parametr metody test. Czas na kolejny test. Sprawdźmy sobie czy czas odpowiedzi nie jest zbyt długi. Domyślną wartością jest 200 ms. Jak widzimy test przechodzi, bo czas oczekiwania na odpowiedź wyniósł 20 ms. Zmniejszmy więc wartość w teście do 10 ms i zobaczmy co się stanie. Jak widać teraz test nie przeszedł. Pojawia się porównanie wartości oczekiwanej i faktycznej.</a:t>
            </a:r>
          </a:p>
          <a:p>
            <a:r>
              <a:rPr lang="pl-PL" dirty="0"/>
              <a:t>Teraz sprawdźmy jakąś wartość z odpowiedzi. W łatwy sposób możemy dobrać się do body odpowiedzi, a następnie porównać dowolne  pole z tego obiektu z wartością oczekiwaną. W naszym przypadku sensownym byłoby sprawdzenie czy </a:t>
            </a:r>
            <a:r>
              <a:rPr lang="pl-PL" dirty="0" err="1"/>
              <a:t>endpoint</a:t>
            </a:r>
            <a:r>
              <a:rPr lang="pl-PL" dirty="0"/>
              <a:t> zwraca jako bazową walutę Euro. Zmienimy sobie także nazwę testu na sensowniejszą. Jak widzimy test przechodzi, a po zmianie wartości oczekiwanej na inną dostajemy negatywny wynik testu. Tak na szybko tylko pokaże stronę z dokumentacją do asercji </a:t>
            </a:r>
            <a:r>
              <a:rPr lang="pl-PL" dirty="0" err="1"/>
              <a:t>postmanowych</a:t>
            </a:r>
            <a:r>
              <a:rPr lang="pl-PL" dirty="0"/>
              <a:t>. Jest tu wiele przykładów różnych asercji.</a:t>
            </a:r>
          </a:p>
          <a:p>
            <a:r>
              <a:rPr lang="pl-PL" dirty="0"/>
              <a:t>Czas na nieco bardziej skomplikowany test. Użyjemy biblioteki </a:t>
            </a:r>
            <a:r>
              <a:rPr lang="pl-PL" dirty="0" err="1"/>
              <a:t>Tiny</a:t>
            </a:r>
            <a:r>
              <a:rPr lang="pl-PL" dirty="0"/>
              <a:t> </a:t>
            </a:r>
            <a:r>
              <a:rPr lang="pl-PL" dirty="0" err="1"/>
              <a:t>Validator</a:t>
            </a:r>
            <a:r>
              <a:rPr lang="pl-PL" dirty="0"/>
              <a:t>, o której wspominałem. Wygenerowany kod jest przykładem porównania schematu modelu z 2 obiektami. Oczekujemy od nich, aby zawierały elementy typu </a:t>
            </a:r>
            <a:r>
              <a:rPr lang="pl-PL" dirty="0" err="1"/>
              <a:t>bool</a:t>
            </a:r>
            <a:r>
              <a:rPr lang="pl-PL" dirty="0"/>
              <a:t>. </a:t>
            </a:r>
            <a:r>
              <a:rPr lang="pl-PL" dirty="0" err="1"/>
              <a:t>Zastąpie</a:t>
            </a:r>
            <a:r>
              <a:rPr lang="pl-PL" dirty="0"/>
              <a:t> ten przykład własnym, dostosowanym do naszego obiektu z kursami walut. W schemacie opisałem poszczególne </a:t>
            </a:r>
            <a:r>
              <a:rPr lang="pl-PL" dirty="0" err="1"/>
              <a:t>propertisy</a:t>
            </a:r>
            <a:r>
              <a:rPr lang="pl-PL" dirty="0"/>
              <a:t> obiektu oraz ich typy danych. Nie trzeba opisywać wszystkich pól, a jedynie te, które chcemy walidować. W samym teście pobieramy sobie, jak poprzednio obiekt z odpowiedzi i przy pomocy biblioteki tv4 porównujemy go ze zdefiniowanym schematem. Jeśli w schemacie zmienimy jakiś typ danych, to zobaczymy, że walidacja się nie powiedzie. Na koniec jeszcze rzut oka na stronę projektu, gdzie możemy znaleźć wskazówki budowania schematów walidacji.</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1150195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Dodać filmik o samym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runnerze</a:t>
            </a:r>
            <a:r>
              <a:rPr lang="pl-PL" sz="1200" dirty="0">
                <a:solidFill>
                  <a:srgbClr val="F8F8F8"/>
                </a:solidFill>
                <a:latin typeface="Roboto Medium" panose="02000000000000000000" pitchFamily="2" charset="0"/>
                <a:ea typeface="Roboto Medium" panose="02000000000000000000" pitchFamily="2" charset="0"/>
              </a:rPr>
              <a:t> bez danych wejściowych.</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845253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15</a:t>
            </a:fld>
            <a:endParaRPr lang="pl-PL"/>
          </a:p>
        </p:txBody>
      </p:sp>
    </p:spTree>
    <p:extLst>
      <p:ext uri="{BB962C8B-B14F-4D97-AF65-F5344CB8AC3E}">
        <p14:creationId xmlns:p14="http://schemas.microsoft.com/office/powerpoint/2010/main" val="3733784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Data </a:t>
            </a:r>
            <a:r>
              <a:rPr lang="pl-PL" dirty="0" err="1"/>
              <a:t>Driven</a:t>
            </a:r>
            <a:r>
              <a:rPr lang="pl-PL" dirty="0"/>
              <a:t> </a:t>
            </a:r>
            <a:r>
              <a:rPr lang="pl-PL" dirty="0" err="1"/>
              <a:t>testing</a:t>
            </a:r>
            <a:r>
              <a:rPr lang="pl-PL" dirty="0"/>
              <a:t> - Film: 1:30</a:t>
            </a:r>
          </a:p>
          <a:p>
            <a:endParaRPr lang="pl-PL" dirty="0"/>
          </a:p>
          <a:p>
            <a:r>
              <a:rPr lang="pl-PL" dirty="0"/>
              <a:t>Przygotowałem sobie pliki CSV i JSON z danymi do testów. </a:t>
            </a:r>
            <a:r>
              <a:rPr lang="pl-PL" dirty="0" err="1"/>
              <a:t>CurrencyCode</a:t>
            </a:r>
            <a:r>
              <a:rPr lang="pl-PL" dirty="0"/>
              <a:t> odpowiada nazwie zmiennej środowiskowej w </a:t>
            </a:r>
            <a:r>
              <a:rPr lang="pl-PL" dirty="0" err="1"/>
              <a:t>postmanie</a:t>
            </a:r>
            <a:r>
              <a:rPr lang="pl-PL" dirty="0"/>
              <a:t>.</a:t>
            </a:r>
          </a:p>
          <a:p>
            <a:r>
              <a:rPr lang="pl-PL" sz="1200" dirty="0">
                <a:solidFill>
                  <a:srgbClr val="F8F8F8"/>
                </a:solidFill>
                <a:latin typeface="Roboto Medium" panose="02000000000000000000" pitchFamily="2" charset="0"/>
                <a:ea typeface="Roboto Medium" panose="02000000000000000000" pitchFamily="2" charset="0"/>
              </a:rPr>
              <a:t>W kolejnych wierszach są wartości zmiennej. Składnia JSON jest jakby nadmiarowa, ponieważ nazwa zmiennej powtarza się dla każdej wartości.</a:t>
            </a:r>
          </a:p>
          <a:p>
            <a:r>
              <a:rPr lang="pl-PL" sz="1200" dirty="0">
                <a:solidFill>
                  <a:srgbClr val="F8F8F8"/>
                </a:solidFill>
                <a:latin typeface="Roboto Medium" panose="02000000000000000000" pitchFamily="2" charset="0"/>
                <a:ea typeface="Roboto Medium" panose="02000000000000000000" pitchFamily="2" charset="0"/>
              </a:rPr>
              <a:t>Zmienna </a:t>
            </a:r>
            <a:r>
              <a:rPr lang="pl-PL" dirty="0" err="1"/>
              <a:t>CurrencyCode</a:t>
            </a:r>
            <a:r>
              <a:rPr lang="pl-PL" dirty="0"/>
              <a:t> występuje jako parametr w </a:t>
            </a:r>
            <a:r>
              <a:rPr lang="pl-PL" dirty="0" err="1"/>
              <a:t>URLu</a:t>
            </a:r>
            <a:r>
              <a:rPr lang="pl-PL" dirty="0"/>
              <a:t> żądania. Mamy ustawione środowisko zawierające tę zmienną. Data jest obiektem zawierającym dane z pliku, przy czym dla każdej iteracji przechowywany jest jeden zestaw wartości. W naszym przypadku jest to tylko wartość zmiennej </a:t>
            </a:r>
            <a:r>
              <a:rPr lang="pl-PL" dirty="0" err="1"/>
              <a:t>CurrencyCode</a:t>
            </a:r>
            <a:r>
              <a:rPr lang="pl-PL" dirty="0"/>
              <a:t>.</a:t>
            </a:r>
          </a:p>
          <a:p>
            <a:r>
              <a:rPr lang="pl-PL" sz="1200" dirty="0">
                <a:solidFill>
                  <a:srgbClr val="F8F8F8"/>
                </a:solidFill>
                <a:latin typeface="Roboto Medium" panose="02000000000000000000" pitchFamily="2" charset="0"/>
                <a:ea typeface="Roboto Medium" panose="02000000000000000000" pitchFamily="2" charset="0"/>
              </a:rPr>
              <a:t>Sam test wygląda tak samo, jak w przypadku zwykłej zmiennej środowiskowej. Uruchamiamy sobie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Wybieramy, które żądania chcemy wykonać. Wybiorę tylko to jedno żądanie. Można tu też zmienić kolejność wykonywania żądań przez drag and </a:t>
            </a:r>
            <a:r>
              <a:rPr lang="pl-PL" sz="1200" dirty="0" err="1">
                <a:solidFill>
                  <a:srgbClr val="F8F8F8"/>
                </a:solidFill>
                <a:latin typeface="Roboto Medium" panose="02000000000000000000" pitchFamily="2" charset="0"/>
                <a:ea typeface="Roboto Medium" panose="02000000000000000000" pitchFamily="2" charset="0"/>
              </a:rPr>
              <a:t>dropa</a:t>
            </a:r>
            <a:r>
              <a:rPr lang="pl-PL" sz="1200" dirty="0">
                <a:solidFill>
                  <a:srgbClr val="F8F8F8"/>
                </a:solidFill>
                <a:latin typeface="Roboto Medium" panose="02000000000000000000" pitchFamily="2" charset="0"/>
                <a:ea typeface="Roboto Medium" panose="02000000000000000000" pitchFamily="2" charset="0"/>
              </a:rPr>
              <a:t>.</a:t>
            </a:r>
          </a:p>
          <a:p>
            <a:r>
              <a:rPr lang="pl-PL" sz="1200" dirty="0">
                <a:solidFill>
                  <a:srgbClr val="F8F8F8"/>
                </a:solidFill>
                <a:latin typeface="Roboto Medium" panose="02000000000000000000" pitchFamily="2" charset="0"/>
                <a:ea typeface="Roboto Medium" panose="02000000000000000000" pitchFamily="2" charset="0"/>
              </a:rPr>
              <a:t>Następnie wybieram środowisko, w którym są moje zmienne pasujące do plików z danymi. Mogę określić ilość powtórzeń. Zostawię na 1. </a:t>
            </a:r>
          </a:p>
          <a:p>
            <a:r>
              <a:rPr lang="pl-PL" sz="1200" dirty="0">
                <a:solidFill>
                  <a:srgbClr val="F8F8F8"/>
                </a:solidFill>
                <a:latin typeface="Roboto Medium" panose="02000000000000000000" pitchFamily="2" charset="0"/>
                <a:ea typeface="Roboto Medium" panose="02000000000000000000" pitchFamily="2" charset="0"/>
              </a:rPr>
              <a:t>Muszę wskazać na plik z danymi wejściowymi. Mogę użyć podglądu, który zweryfikuje mi, czy plik jest poprawy składniowo i został prawidłowo z interpretowany. Gdyby coś było nie tak, to miałbym tutaj krzaczki. Uruchamiam testy. Ten sam test został wykonany 1 raz dla każdej wartości zmiennej </a:t>
            </a:r>
            <a:r>
              <a:rPr lang="pl-PL" sz="1200" dirty="0" err="1">
                <a:solidFill>
                  <a:srgbClr val="F8F8F8"/>
                </a:solidFill>
                <a:latin typeface="Roboto Medium" panose="02000000000000000000" pitchFamily="2" charset="0"/>
                <a:ea typeface="Roboto Medium" panose="02000000000000000000" pitchFamily="2" charset="0"/>
              </a:rPr>
              <a:t>CurrencyCode</a:t>
            </a:r>
            <a:r>
              <a:rPr lang="pl-PL" sz="1200" dirty="0">
                <a:solidFill>
                  <a:srgbClr val="F8F8F8"/>
                </a:solidFill>
                <a:latin typeface="Roboto Medium" panose="02000000000000000000" pitchFamily="2" charset="0"/>
                <a:ea typeface="Roboto Medium" panose="02000000000000000000" pitchFamily="2" charset="0"/>
              </a:rPr>
              <a:t>. Widzimy kolejne kody walut w kolejnych iteracjach. I to zasadniczo tyle.</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3988900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Newman jest odpowiednikiem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dla wiersza poleceń. Możliwość uruchamiania testów z poziomu CLI daje możliwość integracji testów API napisanych w </a:t>
            </a:r>
            <a:r>
              <a:rPr lang="pl-PL" sz="1200" dirty="0" err="1">
                <a:solidFill>
                  <a:srgbClr val="F8F8F8"/>
                </a:solidFill>
                <a:latin typeface="Roboto Medium" panose="02000000000000000000" pitchFamily="2" charset="0"/>
                <a:ea typeface="Roboto Medium" panose="02000000000000000000" pitchFamily="2" charset="0"/>
              </a:rPr>
              <a:t>Postmanie</a:t>
            </a:r>
            <a:r>
              <a:rPr lang="pl-PL" sz="1200" dirty="0">
                <a:solidFill>
                  <a:srgbClr val="F8F8F8"/>
                </a:solidFill>
                <a:latin typeface="Roboto Medium" panose="02000000000000000000" pitchFamily="2" charset="0"/>
                <a:ea typeface="Roboto Medium" panose="02000000000000000000" pitchFamily="2" charset="0"/>
              </a:rPr>
              <a:t> z popularnymi systemami CI \ CD takimi jak Jenkins, </a:t>
            </a:r>
            <a:r>
              <a:rPr lang="pl-PL" sz="1200" dirty="0" err="1">
                <a:solidFill>
                  <a:srgbClr val="F8F8F8"/>
                </a:solidFill>
                <a:latin typeface="Roboto Medium" panose="02000000000000000000" pitchFamily="2" charset="0"/>
                <a:ea typeface="Roboto Medium" panose="02000000000000000000" pitchFamily="2" charset="0"/>
              </a:rPr>
              <a:t>GitLab</a:t>
            </a:r>
            <a:r>
              <a:rPr lang="pl-PL" sz="1200" dirty="0">
                <a:solidFill>
                  <a:srgbClr val="F8F8F8"/>
                </a:solidFill>
                <a:latin typeface="Roboto Medium" panose="02000000000000000000" pitchFamily="2" charset="0"/>
                <a:ea typeface="Roboto Medium" panose="02000000000000000000" pitchFamily="2" charset="0"/>
              </a:rPr>
              <a:t> czy </a:t>
            </a:r>
            <a:r>
              <a:rPr lang="pl-PL" sz="1200" dirty="0" err="1">
                <a:solidFill>
                  <a:srgbClr val="F8F8F8"/>
                </a:solidFill>
                <a:latin typeface="Roboto Medium" panose="02000000000000000000" pitchFamily="2" charset="0"/>
                <a:ea typeface="Roboto Medium" panose="02000000000000000000" pitchFamily="2" charset="0"/>
              </a:rPr>
              <a:t>Azure</a:t>
            </a:r>
            <a:r>
              <a:rPr lang="pl-PL" sz="1200" dirty="0">
                <a:solidFill>
                  <a:srgbClr val="F8F8F8"/>
                </a:solidFill>
                <a:latin typeface="Roboto Medium" panose="02000000000000000000" pitchFamily="2" charset="0"/>
                <a:ea typeface="Roboto Medium" panose="02000000000000000000"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Aby móc korzystać z Newmana, wymagana jest instalacja </a:t>
            </a:r>
            <a:r>
              <a:rPr lang="pl-PL" sz="1200" dirty="0" err="1">
                <a:solidFill>
                  <a:srgbClr val="F8F8F8"/>
                </a:solidFill>
                <a:latin typeface="Roboto Medium" panose="02000000000000000000" pitchFamily="2" charset="0"/>
                <a:ea typeface="Roboto Medium" panose="02000000000000000000" pitchFamily="2" charset="0"/>
              </a:rPr>
              <a:t>node’a</a:t>
            </a:r>
            <a:r>
              <a:rPr lang="pl-PL" sz="1200" dirty="0">
                <a:solidFill>
                  <a:srgbClr val="F8F8F8"/>
                </a:solidFill>
                <a:latin typeface="Roboto Medium" panose="02000000000000000000" pitchFamily="2" charset="0"/>
                <a:ea typeface="Roboto Medium" panose="02000000000000000000" pitchFamily="2" charset="0"/>
              </a:rPr>
              <a:t>, gdyż Newman instalowany przez </a:t>
            </a:r>
            <a:r>
              <a:rPr lang="pl-PL" sz="1200" dirty="0" err="1">
                <a:solidFill>
                  <a:srgbClr val="F8F8F8"/>
                </a:solidFill>
                <a:latin typeface="Roboto Medium" panose="02000000000000000000" pitchFamily="2" charset="0"/>
                <a:ea typeface="Roboto Medium" panose="02000000000000000000" pitchFamily="2" charset="0"/>
              </a:rPr>
              <a:t>Node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Package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Manager’a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Istnieje jednak wygodna alternatywa dla używania </a:t>
            </a:r>
            <a:r>
              <a:rPr lang="pl-PL" sz="1200" dirty="0" err="1">
                <a:solidFill>
                  <a:srgbClr val="F8F8F8"/>
                </a:solidFill>
                <a:latin typeface="Roboto Medium" panose="02000000000000000000" pitchFamily="2" charset="0"/>
                <a:ea typeface="Roboto Medium" panose="02000000000000000000" pitchFamily="2" charset="0"/>
              </a:rPr>
              <a:t>newmana</a:t>
            </a:r>
            <a:r>
              <a:rPr lang="pl-PL" sz="1200" dirty="0">
                <a:solidFill>
                  <a:srgbClr val="F8F8F8"/>
                </a:solidFill>
                <a:latin typeface="Roboto Medium" panose="02000000000000000000" pitchFamily="2" charset="0"/>
                <a:ea typeface="Roboto Medium" panose="02000000000000000000" pitchFamily="2" charset="0"/>
              </a:rPr>
              <a:t> w lokalnym środowisku – </a:t>
            </a:r>
            <a:r>
              <a:rPr lang="pl-PL" sz="1200" dirty="0" err="1">
                <a:solidFill>
                  <a:srgbClr val="F8F8F8"/>
                </a:solidFill>
                <a:latin typeface="Roboto Medium" panose="02000000000000000000" pitchFamily="2" charset="0"/>
                <a:ea typeface="Roboto Medium" panose="02000000000000000000" pitchFamily="2" charset="0"/>
              </a:rPr>
              <a:t>docker</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a:t>
            </a:r>
            <a:r>
              <a:rPr lang="pl-PL" sz="1200" dirty="0" err="1">
                <a:solidFill>
                  <a:srgbClr val="F8F8F8"/>
                </a:solidFill>
                <a:latin typeface="Roboto Medium" panose="02000000000000000000" pitchFamily="2" charset="0"/>
                <a:ea typeface="Roboto Medium" panose="02000000000000000000" pitchFamily="2" charset="0"/>
              </a:rPr>
              <a:t>dockerhubie</a:t>
            </a:r>
            <a:r>
              <a:rPr lang="pl-PL" sz="1200" dirty="0">
                <a:solidFill>
                  <a:srgbClr val="F8F8F8"/>
                </a:solidFill>
                <a:latin typeface="Roboto Medium" panose="02000000000000000000" pitchFamily="2" charset="0"/>
                <a:ea typeface="Roboto Medium" panose="02000000000000000000" pitchFamily="2" charset="0"/>
              </a:rPr>
              <a:t> dostępny jest oficjalny obraz Newmana, który możemy pobrać i uruchomić, o ile mamy zainstalowanego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 na komputerze.</a:t>
            </a:r>
          </a:p>
          <a:p>
            <a:r>
              <a:rPr lang="pl-PL" dirty="0"/>
              <a:t>Aby móc uruchamiać kolekcje Newmanem potrzebujemy jeszcze tylko samej kolekcji, która musimy uprzednio wyeksportować z </a:t>
            </a:r>
            <a:r>
              <a:rPr lang="pl-PL" dirty="0" err="1"/>
              <a:t>postmana</a:t>
            </a:r>
            <a:r>
              <a:rPr lang="pl-PL" dirty="0"/>
              <a:t> do pliku </a:t>
            </a:r>
            <a:r>
              <a:rPr lang="pl-PL" dirty="0" err="1"/>
              <a:t>json</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2469730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Zaprezentuję dwa proste przykłady uruchomienia kolekcji Newmanem przy użyciu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pierwszym przykładzie zarówno plik kolekcji, jak i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 będzie zapisany lokalnie.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drugim przykładzie chciałbym wytłumaczyć jak w prosty sposób dane testowe możemy wprowadzić do arkusza </a:t>
            </a:r>
            <a:r>
              <a:rPr lang="pl-PL" sz="1200" dirty="0" err="1">
                <a:solidFill>
                  <a:srgbClr val="F8F8F8"/>
                </a:solidFill>
                <a:latin typeface="Roboto Medium" panose="02000000000000000000" pitchFamily="2" charset="0"/>
                <a:ea typeface="Roboto Medium" panose="02000000000000000000" pitchFamily="2" charset="0"/>
              </a:rPr>
              <a:t>googlowego</a:t>
            </a:r>
            <a:r>
              <a:rPr lang="pl-PL" sz="1200" dirty="0">
                <a:solidFill>
                  <a:srgbClr val="F8F8F8"/>
                </a:solidFill>
                <a:latin typeface="Roboto Medium" panose="02000000000000000000" pitchFamily="2" charset="0"/>
                <a:ea typeface="Roboto Medium" panose="02000000000000000000" pitchFamily="2" charset="0"/>
              </a:rPr>
              <a:t> i wskazać jego URL jako plik danych wejściowych. W tym celu musimy po pierwsze skopiować sobie identyfikator naszego arkusza. Jest to środkowa część </a:t>
            </a:r>
            <a:r>
              <a:rPr lang="pl-PL" sz="1200" dirty="0" err="1">
                <a:solidFill>
                  <a:srgbClr val="F8F8F8"/>
                </a:solidFill>
                <a:latin typeface="Roboto Medium" panose="02000000000000000000" pitchFamily="2" charset="0"/>
                <a:ea typeface="Roboto Medium" panose="02000000000000000000" pitchFamily="2" charset="0"/>
              </a:rPr>
              <a:t>URLa</a:t>
            </a:r>
            <a:r>
              <a:rPr lang="pl-PL" sz="1200" dirty="0">
                <a:solidFill>
                  <a:srgbClr val="F8F8F8"/>
                </a:solidFill>
                <a:latin typeface="Roboto Medium" panose="02000000000000000000" pitchFamily="2" charset="0"/>
                <a:ea typeface="Roboto Medium" panose="02000000000000000000" pitchFamily="2" charset="0"/>
              </a:rPr>
              <a:t> arkusza.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Następnie używamy URL, który możemy przechwycić narzędziami deweloperskimi przeglądarki przy eksporcie arkusza do pliku CSV.</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Ma on postać jak na </a:t>
            </a:r>
            <a:r>
              <a:rPr lang="pl-PL" sz="1200" dirty="0" err="1">
                <a:solidFill>
                  <a:srgbClr val="F8F8F8"/>
                </a:solidFill>
                <a:latin typeface="Roboto Medium" panose="02000000000000000000" pitchFamily="2" charset="0"/>
                <a:ea typeface="Roboto Medium" panose="02000000000000000000" pitchFamily="2" charset="0"/>
              </a:rPr>
              <a:t>screenshocie</a:t>
            </a:r>
            <a:r>
              <a:rPr lang="pl-PL" sz="1200" dirty="0">
                <a:solidFill>
                  <a:srgbClr val="F8F8F8"/>
                </a:solidFill>
                <a:latin typeface="Roboto Medium" panose="02000000000000000000" pitchFamily="2" charset="0"/>
                <a:ea typeface="Roboto Medium" panose="02000000000000000000" pitchFamily="2" charset="0"/>
              </a:rPr>
              <a:t>. Przed wyrazem eksport znajduje się identyfikator arkusza, który uprzednio skopiowaliśmy.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Tak przygotowany URL jest gotowy do użycia w Newmanie.</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18</a:t>
            </a:fld>
            <a:endParaRPr lang="pl-PL"/>
          </a:p>
        </p:txBody>
      </p:sp>
    </p:spTree>
    <p:extLst>
      <p:ext uri="{BB962C8B-B14F-4D97-AF65-F5344CB8AC3E}">
        <p14:creationId xmlns:p14="http://schemas.microsoft.com/office/powerpoint/2010/main" val="2077870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Newman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lokalnym folderze mam zapisane dwa pliki: plik </a:t>
            </a:r>
            <a:r>
              <a:rPr lang="pl-PL" sz="1200" dirty="0" err="1">
                <a:solidFill>
                  <a:srgbClr val="F8F8F8"/>
                </a:solidFill>
                <a:latin typeface="Roboto Medium" panose="02000000000000000000" pitchFamily="2" charset="0"/>
                <a:ea typeface="Roboto Medium" panose="02000000000000000000" pitchFamily="2" charset="0"/>
              </a:rPr>
              <a:t>json</a:t>
            </a:r>
            <a:r>
              <a:rPr lang="pl-PL" sz="1200" dirty="0">
                <a:solidFill>
                  <a:srgbClr val="F8F8F8"/>
                </a:solidFill>
                <a:latin typeface="Roboto Medium" panose="02000000000000000000" pitchFamily="2" charset="0"/>
                <a:ea typeface="Roboto Medium" panose="02000000000000000000" pitchFamily="2" charset="0"/>
              </a:rPr>
              <a:t> z kolekcją </a:t>
            </a:r>
            <a:r>
              <a:rPr lang="pl-PL" sz="1200" dirty="0" err="1">
                <a:solidFill>
                  <a:srgbClr val="F8F8F8"/>
                </a:solidFill>
                <a:latin typeface="Roboto Medium" panose="02000000000000000000" pitchFamily="2" charset="0"/>
                <a:ea typeface="Roboto Medium" panose="02000000000000000000" pitchFamily="2" charset="0"/>
              </a:rPr>
              <a:t>postmanową</a:t>
            </a:r>
            <a:r>
              <a:rPr lang="pl-PL" sz="1200" dirty="0">
                <a:solidFill>
                  <a:srgbClr val="F8F8F8"/>
                </a:solidFill>
                <a:latin typeface="Roboto Medium" panose="02000000000000000000" pitchFamily="2" charset="0"/>
                <a:ea typeface="Roboto Medium" panose="02000000000000000000" pitchFamily="2" charset="0"/>
              </a:rPr>
              <a:t> oraz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a:t>
            </a:r>
          </a:p>
          <a:p>
            <a:r>
              <a:rPr lang="pl-PL" dirty="0"/>
              <a:t>Napisze teraz polecenie uruchamiające obraz </a:t>
            </a:r>
            <a:r>
              <a:rPr lang="pl-PL" dirty="0" err="1"/>
              <a:t>dockerowy</a:t>
            </a:r>
            <a:r>
              <a:rPr lang="pl-PL" dirty="0"/>
              <a:t> Newmana. </a:t>
            </a:r>
            <a:r>
              <a:rPr lang="pl-PL" dirty="0" err="1"/>
              <a:t>Zmpapuję</a:t>
            </a:r>
            <a:r>
              <a:rPr lang="pl-PL" dirty="0"/>
              <a:t> folder lokalny do folderu Newmana wewnątrz  kontenera </a:t>
            </a:r>
            <a:r>
              <a:rPr lang="pl-PL" dirty="0" err="1"/>
              <a:t>dockerowego</a:t>
            </a:r>
            <a:r>
              <a:rPr lang="pl-PL" dirty="0"/>
              <a:t> tak, aby oba pliki były widoczne dla Newmana działającego w kontenerze.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19</a:t>
            </a:fld>
            <a:endParaRPr lang="pl-PL"/>
          </a:p>
        </p:txBody>
      </p:sp>
    </p:spTree>
    <p:extLst>
      <p:ext uri="{BB962C8B-B14F-4D97-AF65-F5344CB8AC3E}">
        <p14:creationId xmlns:p14="http://schemas.microsoft.com/office/powerpoint/2010/main" val="960169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Wizualizacja danych jest ciekawym bajerem, pozwalającym wykorzystywać biblioteki </a:t>
            </a:r>
            <a:r>
              <a:rPr lang="pl-PL" sz="1200" dirty="0" err="1">
                <a:solidFill>
                  <a:srgbClr val="F8F8F8"/>
                </a:solidFill>
                <a:latin typeface="Roboto Medium" panose="02000000000000000000" pitchFamily="2" charset="0"/>
                <a:ea typeface="Roboto Medium" panose="02000000000000000000" pitchFamily="2" charset="0"/>
              </a:rPr>
              <a:t>javascriptowe</a:t>
            </a:r>
            <a:r>
              <a:rPr lang="pl-PL" sz="1200" dirty="0">
                <a:solidFill>
                  <a:srgbClr val="F8F8F8"/>
                </a:solidFill>
                <a:latin typeface="Roboto Medium" panose="02000000000000000000" pitchFamily="2" charset="0"/>
                <a:ea typeface="Roboto Medium" panose="02000000000000000000" pitchFamily="2" charset="0"/>
              </a:rPr>
              <a:t> do budowania kodu HTML i osadzania w nim danych przychodzących z wykonanym żądaniem. Z jednej strony może się wydawać, że jest to przerost formy nad treścią, z drugiej zaś, gdy mamy do czynienia ze złożonymi obiektami i ogromnymi kolekcjami, ciężko jest zinterpretować dane otrzymane z </a:t>
            </a:r>
            <a:r>
              <a:rPr lang="pl-PL" sz="1200" dirty="0" err="1">
                <a:solidFill>
                  <a:srgbClr val="F8F8F8"/>
                </a:solidFill>
                <a:latin typeface="Roboto Medium" panose="02000000000000000000" pitchFamily="2" charset="0"/>
                <a:ea typeface="Roboto Medium" panose="02000000000000000000" pitchFamily="2" charset="0"/>
              </a:rPr>
              <a:t>backendu</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Jest to szczególnie widoczne, gdy mamy do czynienia z danymi, które same w sobie nic nam nie mówią, jak np. współrzędne geograficzne.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takich sytuacjach wizualizacja znacząco ułatwia nam ocenę otrzymanych danych.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Pokaże teraz kilka przykładowych wizualizacji, jakie znalazłem w Internecie, a także w dużym skrócie omówię zasady działania.</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20</a:t>
            </a:fld>
            <a:endParaRPr lang="pl-PL"/>
          </a:p>
        </p:txBody>
      </p:sp>
    </p:spTree>
    <p:extLst>
      <p:ext uri="{BB962C8B-B14F-4D97-AF65-F5344CB8AC3E}">
        <p14:creationId xmlns:p14="http://schemas.microsoft.com/office/powerpoint/2010/main" val="426315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Wizualizacja danych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1. Lista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Kolejny przykład wykorzystuje </a:t>
            </a:r>
            <a:r>
              <a:rPr lang="pl-PL" sz="1200" dirty="0" err="1">
                <a:solidFill>
                  <a:srgbClr val="F8F8F8"/>
                </a:solidFill>
                <a:latin typeface="Roboto Medium" panose="02000000000000000000" pitchFamily="2" charset="0"/>
                <a:ea typeface="Roboto Medium" panose="02000000000000000000" pitchFamily="2" charset="0"/>
              </a:rPr>
              <a:t>bootstrapa</a:t>
            </a:r>
            <a:r>
              <a:rPr lang="pl-PL" sz="1200" dirty="0">
                <a:solidFill>
                  <a:srgbClr val="F8F8F8"/>
                </a:solidFill>
                <a:latin typeface="Roboto Medium" panose="02000000000000000000" pitchFamily="2" charset="0"/>
                <a:ea typeface="Roboto Medium" panose="02000000000000000000" pitchFamily="2" charset="0"/>
              </a:rPr>
              <a:t> do zbudowania ładnie wyglądającej listy kafelków z danymi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2. Drugi przykład pokazuje dobitniej, że wizualizacje czasem mają praktyczne zastosowanie. Bez ukazania lokalizacji samolotów na tle mapy, ciężko byłoby sensownie zinterpretować dane.</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21</a:t>
            </a:fld>
            <a:endParaRPr lang="pl-PL"/>
          </a:p>
        </p:txBody>
      </p:sp>
    </p:spTree>
    <p:extLst>
      <p:ext uri="{BB962C8B-B14F-4D97-AF65-F5344CB8AC3E}">
        <p14:creationId xmlns:p14="http://schemas.microsoft.com/office/powerpoint/2010/main" val="2739754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mock serwery.</a:t>
            </a:r>
          </a:p>
          <a:p>
            <a:r>
              <a:rPr lang="pl-PL" dirty="0"/>
              <a:t>Postman pozwala wygenerować nam URL do serwera hostowanego przez Postmana.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mock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mock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22</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mock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mock serwera. Wybieramy opcję „Mock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23</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Postmana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24</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25</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26</a:t>
            </a:fld>
            <a:endParaRPr lang="pl-PL"/>
          </a:p>
        </p:txBody>
      </p:sp>
    </p:spTree>
    <p:extLst>
      <p:ext uri="{BB962C8B-B14F-4D97-AF65-F5344CB8AC3E}">
        <p14:creationId xmlns:p14="http://schemas.microsoft.com/office/powerpoint/2010/main" val="138401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Interceptor - Filmik – 0:50</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238768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222687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Porównanie zmiennych globalnych i z kolekcji. Pierwsze skrypty i konsola. Filmik – 1:30</a:t>
            </a:r>
          </a:p>
          <a:p>
            <a:endParaRPr lang="pl-PL" dirty="0"/>
          </a:p>
          <a:p>
            <a:r>
              <a:rPr lang="pl-PL" dirty="0"/>
              <a:t>W tym przykładzie skorzystam z serwisu </a:t>
            </a:r>
            <a:r>
              <a:rPr lang="pl-PL" dirty="0" err="1"/>
              <a:t>ReqRes</a:t>
            </a:r>
            <a:r>
              <a:rPr lang="pl-PL" dirty="0"/>
              <a:t>, który wystawia proste mock API do testów i nauki.</a:t>
            </a:r>
          </a:p>
          <a:p>
            <a:r>
              <a:rPr lang="pl-PL" dirty="0"/>
              <a:t>Odpalimy sobie to żądanie, żeby zobaczyć czy to w ogóle działa. Dostajemy listę użytkowników z paginacją.</a:t>
            </a:r>
          </a:p>
          <a:p>
            <a:r>
              <a:rPr lang="pl-PL" dirty="0"/>
              <a:t>Możemy także sprawdzić, że żądanie wygenerowało ciasteczka. W lewym dolnym rogu ekranu jest ikonka, przy pomocy której możemy włączyć konsolę </a:t>
            </a:r>
            <a:r>
              <a:rPr lang="pl-PL" dirty="0" err="1"/>
              <a:t>postmana</a:t>
            </a:r>
            <a:r>
              <a:rPr lang="pl-PL" dirty="0"/>
              <a:t>. Działa ona analogicznie do konsoli w przeglądarce. Widzimy, że Postman automatycznie loguje wszystkie odpowiedzi na żądania.</a:t>
            </a:r>
          </a:p>
          <a:p>
            <a:r>
              <a:rPr lang="pl-PL" dirty="0"/>
              <a:t>Może podejrzeć nagłówki, a także sekcję body odpowiedzi. Po rozwinięciu kolekcji widzimy te same dane. </a:t>
            </a:r>
          </a:p>
          <a:p>
            <a:r>
              <a:rPr lang="pl-PL" dirty="0"/>
              <a:t>Na razie dostępne mamy zmienne globalne, które zostały utworzone w poprzednim przykładzie. Są one dostępne mimo, że pracujemy teraz na innej kolekcji.</a:t>
            </a:r>
          </a:p>
          <a:p>
            <a:r>
              <a:rPr lang="pl-PL" dirty="0"/>
              <a:t>Zamienimy sobie część </a:t>
            </a:r>
            <a:r>
              <a:rPr lang="pl-PL" dirty="0" err="1"/>
              <a:t>URLa</a:t>
            </a:r>
            <a:r>
              <a:rPr lang="pl-PL" dirty="0"/>
              <a:t> zmienną. Widzimy, że wartość zmiennej jest odczytana z przestrzeni globalnej.</a:t>
            </a:r>
          </a:p>
          <a:p>
            <a:r>
              <a:rPr lang="pl-PL" dirty="0"/>
              <a:t>Wyślemy zapytanie ponownie i widzimy, że tym razem nie otrzymaliśmy odpowiedzi, gdyż zmienna Host zwraca wartość </a:t>
            </a:r>
            <a:r>
              <a:rPr lang="pl-PL" dirty="0" err="1"/>
              <a:t>localhost</a:t>
            </a:r>
            <a:r>
              <a:rPr lang="pl-PL" dirty="0"/>
              <a:t>, zamiast domeny </a:t>
            </a:r>
            <a:r>
              <a:rPr lang="pl-PL" dirty="0" err="1"/>
              <a:t>ReqRes</a:t>
            </a:r>
            <a:r>
              <a:rPr lang="pl-PL" dirty="0"/>
              <a:t>.</a:t>
            </a:r>
          </a:p>
          <a:p>
            <a:r>
              <a:rPr lang="pl-PL" dirty="0"/>
              <a:t>Dodamy teraz zmienną kolekcji poprzez edycję kolekcji. W zakładce zmiennych tworzymy zmienną Host z prawidłową wartością.</a:t>
            </a:r>
          </a:p>
          <a:p>
            <a:r>
              <a:rPr lang="pl-PL" dirty="0"/>
              <a:t>Teraz zmienna Host wartość bierze z przestrzeni kolekcji. Wykonujemy ponownie żądanie i widzimy, że teraz dostaliśmy odpowiedź.</a:t>
            </a:r>
          </a:p>
          <a:p>
            <a:r>
              <a:rPr lang="pl-PL" dirty="0"/>
              <a:t>Przechodzimy teraz do edytora testów. Odczytamy wartości obu zmiennych z poziomu skryptu i wyświetlimy w konsoli.</a:t>
            </a:r>
          </a:p>
          <a:p>
            <a:r>
              <a:rPr lang="pl-PL" dirty="0"/>
              <a:t>Z prawej strony mamy gotowce często używanych wyrażeń, jak np. pobranie wartości zmiennej globalnej. Składnia jest prosta i nie trudno ją zapamiętać.</a:t>
            </a:r>
          </a:p>
          <a:p>
            <a:r>
              <a:rPr lang="pl-PL" dirty="0"/>
              <a:t>Jako argument podajemy nazwę zmiennej. Zwracaną wartość zmiennej przypiszemy do zmiennej </a:t>
            </a:r>
            <a:r>
              <a:rPr lang="pl-PL" dirty="0" err="1"/>
              <a:t>javascriptowej</a:t>
            </a:r>
            <a:r>
              <a:rPr lang="pl-PL" dirty="0"/>
              <a:t>. Nie należy mylić pojęć zmiennych języka </a:t>
            </a:r>
            <a:r>
              <a:rPr lang="pl-PL" dirty="0" err="1"/>
              <a:t>javascript</a:t>
            </a:r>
            <a:r>
              <a:rPr lang="pl-PL" dirty="0"/>
              <a:t> ze zmiennymi </a:t>
            </a:r>
            <a:r>
              <a:rPr lang="pl-PL" dirty="0" err="1"/>
              <a:t>postmana</a:t>
            </a:r>
            <a:r>
              <a:rPr lang="pl-PL" dirty="0"/>
              <a:t>.</a:t>
            </a:r>
          </a:p>
          <a:p>
            <a:r>
              <a:rPr lang="pl-PL" dirty="0"/>
              <a:t>Postman obsługuje standard </a:t>
            </a:r>
            <a:r>
              <a:rPr lang="pl-PL" dirty="0" err="1"/>
              <a:t>ECMAScript</a:t>
            </a:r>
            <a:r>
              <a:rPr lang="pl-PL" dirty="0"/>
              <a:t> 6. Możemy więc użyć standardowej składni do wyświetlenia danych w konsoli.</a:t>
            </a:r>
          </a:p>
          <a:p>
            <a:r>
              <a:rPr lang="pl-PL" dirty="0"/>
              <a:t>Uruchomienie żądania powoduje automatyczne uruchomienie skryptu z edytora testu. Kod skryptu jest wykonywany po otrzymaniu odpowiedzi.</a:t>
            </a:r>
          </a:p>
          <a:p>
            <a:r>
              <a:rPr lang="pl-PL" dirty="0"/>
              <a:t>Jak widzimy, jesteśmy w stanie pobrać wartości obu zmiennych, pomimo że w </a:t>
            </a:r>
            <a:r>
              <a:rPr lang="pl-PL" dirty="0" err="1"/>
              <a:t>URLu</a:t>
            </a:r>
            <a:r>
              <a:rPr lang="pl-PL" dirty="0"/>
              <a:t> pobierana jest zawsze wartość z węższego zakresu zmiennej.</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2681653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Postmana.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412047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24.02.2020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24.02.2020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24.02.2020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24.02.2020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24.02.2020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24.02.2020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24.02.2020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24.02.2020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24.02.2020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24.02.2020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24.02.2020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24.02.2020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9.png"/><Relationship Id="rId5" Type="http://schemas.openxmlformats.org/officeDocument/2006/relationships/image" Target="../media/image13.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chaijs.com/api/bdd/" TargetMode="External"/><Relationship Id="rId5" Type="http://schemas.openxmlformats.org/officeDocument/2006/relationships/hyperlink" Target="https://github.com/geraintluff/tv4" TargetMode="Externa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31.png"/><Relationship Id="rId5" Type="http://schemas.openxmlformats.org/officeDocument/2006/relationships/image" Target="../media/image13.jp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32.png"/><Relationship Id="rId5" Type="http://schemas.openxmlformats.org/officeDocument/2006/relationships/image" Target="../media/image13.jp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37.png"/><Relationship Id="rId5" Type="http://schemas.openxmlformats.org/officeDocument/2006/relationships/image" Target="../media/image13.jp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3.jp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38.png"/><Relationship Id="rId9"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kv"/><Relationship Id="rId1" Type="http://schemas.microsoft.com/office/2007/relationships/media" Target="../media/media8.mkv"/><Relationship Id="rId6" Type="http://schemas.openxmlformats.org/officeDocument/2006/relationships/image" Target="../media/image43.png"/><Relationship Id="rId5" Type="http://schemas.openxmlformats.org/officeDocument/2006/relationships/image" Target="../media/image13.jp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13" Type="http://schemas.microsoft.com/office/2007/relationships/hdphoto" Target="../media/hdphoto8.wdp"/><Relationship Id="rId3" Type="http://schemas.openxmlformats.org/officeDocument/2006/relationships/image" Target="../media/image13.jpg"/><Relationship Id="rId7" Type="http://schemas.microsoft.com/office/2007/relationships/hdphoto" Target="../media/hdphoto5.wdp"/><Relationship Id="rId12"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5.png"/><Relationship Id="rId11" Type="http://schemas.microsoft.com/office/2007/relationships/hdphoto" Target="../media/hdphoto7.wdp"/><Relationship Id="rId5" Type="http://schemas.microsoft.com/office/2007/relationships/hdphoto" Target="../media/hdphoto4.wdp"/><Relationship Id="rId15" Type="http://schemas.microsoft.com/office/2007/relationships/hdphoto" Target="../media/hdphoto9.wdp"/><Relationship Id="rId10" Type="http://schemas.openxmlformats.org/officeDocument/2006/relationships/image" Target="../media/image47.png"/><Relationship Id="rId4" Type="http://schemas.openxmlformats.org/officeDocument/2006/relationships/image" Target="../media/image44.png"/><Relationship Id="rId9" Type="http://schemas.microsoft.com/office/2007/relationships/hdphoto" Target="../media/hdphoto6.wdp"/><Relationship Id="rId1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kv"/><Relationship Id="rId1" Type="http://schemas.microsoft.com/office/2007/relationships/media" Target="../media/media9.mkv"/><Relationship Id="rId6" Type="http://schemas.openxmlformats.org/officeDocument/2006/relationships/image" Target="../media/image50.png"/><Relationship Id="rId5" Type="http://schemas.openxmlformats.org/officeDocument/2006/relationships/image" Target="../media/image13.jp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kv"/><Relationship Id="rId1" Type="http://schemas.microsoft.com/office/2007/relationships/media" Target="../media/media10.mkv"/><Relationship Id="rId6" Type="http://schemas.openxmlformats.org/officeDocument/2006/relationships/image" Target="../media/image51.png"/><Relationship Id="rId5" Type="http://schemas.openxmlformats.org/officeDocument/2006/relationships/image" Target="../media/image13.jp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3.jpg"/><Relationship Id="rId7"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11" Type="http://schemas.microsoft.com/office/2007/relationships/hdphoto" Target="../media/hdphoto10.wdp"/><Relationship Id="rId5" Type="http://schemas.openxmlformats.org/officeDocument/2006/relationships/image" Target="../media/image10.png"/><Relationship Id="rId10" Type="http://schemas.openxmlformats.org/officeDocument/2006/relationships/image" Target="../media/image54.png"/><Relationship Id="rId4" Type="http://schemas.openxmlformats.org/officeDocument/2006/relationships/image" Target="../media/image9.png"/><Relationship Id="rId9" Type="http://schemas.openxmlformats.org/officeDocument/2006/relationships/image" Target="../media/image53.sv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kv"/><Relationship Id="rId1" Type="http://schemas.microsoft.com/office/2007/relationships/media" Target="../media/media11.mkv"/><Relationship Id="rId6" Type="http://schemas.openxmlformats.org/officeDocument/2006/relationships/image" Target="../media/image55.png"/><Relationship Id="rId5" Type="http://schemas.openxmlformats.org/officeDocument/2006/relationships/image" Target="../media/image13.jp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gif"/></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4.png"/><Relationship Id="rId5" Type="http://schemas.openxmlformats.org/officeDocument/2006/relationships/image" Target="../media/image13.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6.png"/><Relationship Id="rId5" Type="http://schemas.openxmlformats.org/officeDocument/2006/relationships/image" Target="../media/image13.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7.png"/><Relationship Id="rId5" Type="http://schemas.openxmlformats.org/officeDocument/2006/relationships/image" Target="../media/image13.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9A46E8-6249-4188-B7B4-7844C03D9128}"/>
              </a:ext>
            </a:extLst>
          </p:cNvPr>
          <p:cNvPicPr>
            <a:picLocks noChangeAspect="1"/>
          </p:cNvPicPr>
          <p:nvPr/>
        </p:nvPicPr>
        <p:blipFill>
          <a:blip r:embed="rId3"/>
          <a:stretch>
            <a:fillRect/>
          </a:stretch>
        </p:blipFill>
        <p:spPr>
          <a:xfrm>
            <a:off x="3291714" y="686579"/>
            <a:ext cx="5608572" cy="5656963"/>
          </a:xfrm>
          <a:prstGeom prst="rect">
            <a:avLst/>
          </a:prstGeom>
        </p:spPr>
      </p:pic>
      <p:pic>
        <p:nvPicPr>
          <p:cNvPr id="5" name="Picture 4">
            <a:extLst>
              <a:ext uri="{FF2B5EF4-FFF2-40B4-BE49-F238E27FC236}">
                <a16:creationId xmlns:a16="http://schemas.microsoft.com/office/drawing/2014/main" id="{BC7128C1-88AF-42B2-95C0-B0F243892EF3}"/>
              </a:ext>
            </a:extLst>
          </p:cNvPr>
          <p:cNvPicPr>
            <a:picLocks noChangeAspect="1"/>
          </p:cNvPicPr>
          <p:nvPr/>
        </p:nvPicPr>
        <p:blipFill>
          <a:blip r:embed="rId4"/>
          <a:stretch>
            <a:fillRect/>
          </a:stretch>
        </p:blipFill>
        <p:spPr>
          <a:xfrm>
            <a:off x="444475" y="460670"/>
            <a:ext cx="1080345" cy="1239040"/>
          </a:xfrm>
          <a:prstGeom prst="rect">
            <a:avLst/>
          </a:prstGeom>
        </p:spPr>
      </p:pic>
      <p:sp>
        <p:nvSpPr>
          <p:cNvPr id="6" name="Rectangle 5">
            <a:extLst>
              <a:ext uri="{FF2B5EF4-FFF2-40B4-BE49-F238E27FC236}">
                <a16:creationId xmlns:a16="http://schemas.microsoft.com/office/drawing/2014/main" id="{A7F6B24D-3057-4955-B3D6-87C6BC63FAB0}"/>
              </a:ext>
            </a:extLst>
          </p:cNvPr>
          <p:cNvSpPr/>
          <p:nvPr/>
        </p:nvSpPr>
        <p:spPr>
          <a:xfrm>
            <a:off x="0" y="6422315"/>
            <a:ext cx="12192000" cy="4356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7" name="Picture 6">
            <a:extLst>
              <a:ext uri="{FF2B5EF4-FFF2-40B4-BE49-F238E27FC236}">
                <a16:creationId xmlns:a16="http://schemas.microsoft.com/office/drawing/2014/main" id="{B17F1C4C-73D4-4AFC-9503-F6423D379370}"/>
              </a:ext>
            </a:extLst>
          </p:cNvPr>
          <p:cNvPicPr>
            <a:picLocks noChangeAspect="1"/>
          </p:cNvPicPr>
          <p:nvPr/>
        </p:nvPicPr>
        <p:blipFill>
          <a:blip r:embed="rId5"/>
          <a:stretch>
            <a:fillRect/>
          </a:stretch>
        </p:blipFill>
        <p:spPr>
          <a:xfrm>
            <a:off x="358415" y="6552879"/>
            <a:ext cx="1080344" cy="146133"/>
          </a:xfrm>
          <a:prstGeom prst="rect">
            <a:avLst/>
          </a:prstGeom>
        </p:spPr>
      </p:pic>
      <p:pic>
        <p:nvPicPr>
          <p:cNvPr id="8" name="Picture 7">
            <a:extLst>
              <a:ext uri="{FF2B5EF4-FFF2-40B4-BE49-F238E27FC236}">
                <a16:creationId xmlns:a16="http://schemas.microsoft.com/office/drawing/2014/main" id="{3E442CAE-15EA-44C3-AB43-10AC890ABF4C}"/>
              </a:ext>
            </a:extLst>
          </p:cNvPr>
          <p:cNvPicPr>
            <a:picLocks noChangeAspect="1"/>
          </p:cNvPicPr>
          <p:nvPr/>
        </p:nvPicPr>
        <p:blipFill>
          <a:blip r:embed="rId6"/>
          <a:stretch>
            <a:fillRect/>
          </a:stretch>
        </p:blipFill>
        <p:spPr>
          <a:xfrm>
            <a:off x="10109067" y="6290770"/>
            <a:ext cx="2082934" cy="435685"/>
          </a:xfrm>
          <a:prstGeom prst="rect">
            <a:avLst/>
          </a:prstGeom>
        </p:spPr>
      </p:pic>
    </p:spTree>
    <p:extLst>
      <p:ext uri="{BB962C8B-B14F-4D97-AF65-F5344CB8AC3E}">
        <p14:creationId xmlns:p14="http://schemas.microsoft.com/office/powerpoint/2010/main" val="326255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4"/>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6">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3" name="Simple tests">
            <a:hlinkClick r:id="" action="ppaction://media"/>
            <a:extLst>
              <a:ext uri="{FF2B5EF4-FFF2-40B4-BE49-F238E27FC236}">
                <a16:creationId xmlns:a16="http://schemas.microsoft.com/office/drawing/2014/main" id="{628A6A75-D685-4D84-B736-F48CE9437C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Collection Runner">
            <a:hlinkClick r:id="" action="ppaction://media"/>
            <a:extLst>
              <a:ext uri="{FF2B5EF4-FFF2-40B4-BE49-F238E27FC236}">
                <a16:creationId xmlns:a16="http://schemas.microsoft.com/office/drawing/2014/main" id="{BA629684-FC9C-4F9A-A1CB-CA16A67255B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286101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7948990"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 – DATA DRIVEN TESTS</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0" y="1214817"/>
            <a:ext cx="6095989"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Dane z pliku CSV</a:t>
            </a:r>
          </a:p>
        </p:txBody>
      </p:sp>
      <p:sp>
        <p:nvSpPr>
          <p:cNvPr id="6" name="pole tekstowe 5">
            <a:extLst>
              <a:ext uri="{FF2B5EF4-FFF2-40B4-BE49-F238E27FC236}">
                <a16:creationId xmlns:a16="http://schemas.microsoft.com/office/drawing/2014/main" id="{F00F5C40-10B5-4E95-B599-7CF778B2CA63}"/>
              </a:ext>
            </a:extLst>
          </p:cNvPr>
          <p:cNvSpPr txBox="1"/>
          <p:nvPr/>
        </p:nvSpPr>
        <p:spPr>
          <a:xfrm>
            <a:off x="6095988" y="1214817"/>
            <a:ext cx="6095987"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Dane z pliku JSON</a:t>
            </a:r>
          </a:p>
        </p:txBody>
      </p:sp>
      <p:pic>
        <p:nvPicPr>
          <p:cNvPr id="10" name="Obraz 9">
            <a:extLst>
              <a:ext uri="{FF2B5EF4-FFF2-40B4-BE49-F238E27FC236}">
                <a16:creationId xmlns:a16="http://schemas.microsoft.com/office/drawing/2014/main" id="{466DD6DE-7CC2-4974-AE72-3F610FA1CB7B}"/>
              </a:ext>
            </a:extLst>
          </p:cNvPr>
          <p:cNvPicPr>
            <a:picLocks noChangeAspect="1"/>
          </p:cNvPicPr>
          <p:nvPr/>
        </p:nvPicPr>
        <p:blipFill>
          <a:blip r:embed="rId4"/>
          <a:stretch>
            <a:fillRect/>
          </a:stretch>
        </p:blipFill>
        <p:spPr>
          <a:xfrm>
            <a:off x="519106" y="2086856"/>
            <a:ext cx="5057775" cy="1171575"/>
          </a:xfrm>
          <a:prstGeom prst="rect">
            <a:avLst/>
          </a:prstGeom>
        </p:spPr>
      </p:pic>
      <p:pic>
        <p:nvPicPr>
          <p:cNvPr id="11" name="Obraz 10">
            <a:extLst>
              <a:ext uri="{FF2B5EF4-FFF2-40B4-BE49-F238E27FC236}">
                <a16:creationId xmlns:a16="http://schemas.microsoft.com/office/drawing/2014/main" id="{5FBE85BE-03A9-4115-AF1A-921F1C5D4817}"/>
              </a:ext>
            </a:extLst>
          </p:cNvPr>
          <p:cNvPicPr>
            <a:picLocks noChangeAspect="1"/>
          </p:cNvPicPr>
          <p:nvPr/>
        </p:nvPicPr>
        <p:blipFill>
          <a:blip r:embed="rId5"/>
          <a:stretch>
            <a:fillRect/>
          </a:stretch>
        </p:blipFill>
        <p:spPr>
          <a:xfrm>
            <a:off x="6911397" y="2086856"/>
            <a:ext cx="4567438" cy="4011828"/>
          </a:xfrm>
          <a:prstGeom prst="rect">
            <a:avLst/>
          </a:prstGeom>
        </p:spPr>
      </p:pic>
      <p:pic>
        <p:nvPicPr>
          <p:cNvPr id="12" name="Obraz 11">
            <a:extLst>
              <a:ext uri="{FF2B5EF4-FFF2-40B4-BE49-F238E27FC236}">
                <a16:creationId xmlns:a16="http://schemas.microsoft.com/office/drawing/2014/main" id="{7C266F00-4826-4756-80E4-BB0AD485699A}"/>
              </a:ext>
            </a:extLst>
          </p:cNvPr>
          <p:cNvPicPr>
            <a:picLocks noChangeAspect="1"/>
          </p:cNvPicPr>
          <p:nvPr/>
        </p:nvPicPr>
        <p:blipFill>
          <a:blip r:embed="rId6"/>
          <a:stretch>
            <a:fillRect/>
          </a:stretch>
        </p:blipFill>
        <p:spPr>
          <a:xfrm>
            <a:off x="515480" y="3735416"/>
            <a:ext cx="5057773" cy="2363267"/>
          </a:xfrm>
          <a:prstGeom prst="rect">
            <a:avLst/>
          </a:prstGeom>
        </p:spPr>
      </p:pic>
      <p:cxnSp>
        <p:nvCxnSpPr>
          <p:cNvPr id="14" name="Łącznik prosty ze strzałką 13">
            <a:extLst>
              <a:ext uri="{FF2B5EF4-FFF2-40B4-BE49-F238E27FC236}">
                <a16:creationId xmlns:a16="http://schemas.microsoft.com/office/drawing/2014/main" id="{B9174EBE-3DEE-472D-9C8E-6B22DC23DEA2}"/>
              </a:ext>
            </a:extLst>
          </p:cNvPr>
          <p:cNvCxnSpPr/>
          <p:nvPr/>
        </p:nvCxnSpPr>
        <p:spPr>
          <a:xfrm flipH="1">
            <a:off x="4064000" y="2968978"/>
            <a:ext cx="936978" cy="1433689"/>
          </a:xfrm>
          <a:prstGeom prst="straightConnector1">
            <a:avLst/>
          </a:prstGeom>
          <a:ln>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16" name="Łącznik prosty ze strzałką 15">
            <a:extLst>
              <a:ext uri="{FF2B5EF4-FFF2-40B4-BE49-F238E27FC236}">
                <a16:creationId xmlns:a16="http://schemas.microsoft.com/office/drawing/2014/main" id="{BE19BE13-4027-42CB-BAC7-1A597B362095}"/>
              </a:ext>
            </a:extLst>
          </p:cNvPr>
          <p:cNvCxnSpPr>
            <a:cxnSpLocks/>
          </p:cNvCxnSpPr>
          <p:nvPr/>
        </p:nvCxnSpPr>
        <p:spPr>
          <a:xfrm flipH="1">
            <a:off x="5280604" y="4030133"/>
            <a:ext cx="1910420" cy="849519"/>
          </a:xfrm>
          <a:prstGeom prst="straightConnector1">
            <a:avLst/>
          </a:prstGeom>
          <a:ln>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6479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5" name="Data Driven testing">
            <a:hlinkClick r:id="" action="ppaction://media"/>
            <a:extLst>
              <a:ext uri="{FF2B5EF4-FFF2-40B4-BE49-F238E27FC236}">
                <a16:creationId xmlns:a16="http://schemas.microsoft.com/office/drawing/2014/main" id="{7F26A717-DBAC-4B4F-A00A-7F4BD2224B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970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CLI COLLETION RUNNER</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2" y="1185609"/>
            <a:ext cx="7191214"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CLI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9A429AFF-F591-4C96-AA9B-4D76750F6B6E}"/>
              </a:ext>
            </a:extLst>
          </p:cNvPr>
          <p:cNvSpPr txBox="1"/>
          <p:nvPr/>
        </p:nvSpPr>
        <p:spPr>
          <a:xfrm>
            <a:off x="123823" y="1861148"/>
            <a:ext cx="8572500"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jest narzędziem umożliwiającym uruchamianie kolekcji </a:t>
            </a:r>
            <a:r>
              <a:rPr lang="pl-PL" dirty="0" err="1">
                <a:solidFill>
                  <a:srgbClr val="F8F8F8"/>
                </a:solidFill>
                <a:latin typeface="Roboto Medium" panose="02000000000000000000" pitchFamily="2" charset="0"/>
                <a:ea typeface="Roboto Medium" panose="02000000000000000000" pitchFamily="2" charset="0"/>
              </a:rPr>
              <a:t>postmanowych</a:t>
            </a:r>
            <a:r>
              <a:rPr lang="pl-PL" dirty="0">
                <a:solidFill>
                  <a:srgbClr val="F8F8F8"/>
                </a:solidFill>
                <a:latin typeface="Roboto Medium" panose="02000000000000000000" pitchFamily="2" charset="0"/>
                <a:ea typeface="Roboto Medium" panose="02000000000000000000" pitchFamily="2" charset="0"/>
              </a:rPr>
              <a:t> z wiersza poleceń. Pozwala on na łatwą integrację testów API napisanych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z systemami CI \ CD takimi jak Jenkins, </a:t>
            </a:r>
            <a:r>
              <a:rPr lang="pl-PL" dirty="0" err="1">
                <a:solidFill>
                  <a:srgbClr val="F8F8F8"/>
                </a:solidFill>
                <a:latin typeface="Roboto Medium" panose="02000000000000000000" pitchFamily="2" charset="0"/>
                <a:ea typeface="Roboto Medium" panose="02000000000000000000" pitchFamily="2" charset="0"/>
              </a:rPr>
              <a:t>GitLab</a:t>
            </a:r>
            <a:r>
              <a:rPr lang="pl-PL" dirty="0">
                <a:solidFill>
                  <a:srgbClr val="F8F8F8"/>
                </a:solidFill>
                <a:latin typeface="Roboto Medium" panose="02000000000000000000" pitchFamily="2" charset="0"/>
                <a:ea typeface="Roboto Medium" panose="02000000000000000000" pitchFamily="2" charset="0"/>
              </a:rPr>
              <a:t> czy </a:t>
            </a:r>
            <a:r>
              <a:rPr lang="pl-PL" dirty="0" err="1">
                <a:solidFill>
                  <a:srgbClr val="F8F8F8"/>
                </a:solidFill>
                <a:latin typeface="Roboto Medium" panose="02000000000000000000" pitchFamily="2" charset="0"/>
                <a:ea typeface="Roboto Medium" panose="02000000000000000000" pitchFamily="2" charset="0"/>
              </a:rPr>
              <a:t>Azure</a:t>
            </a:r>
            <a:r>
              <a:rPr lang="pl-PL" dirty="0">
                <a:solidFill>
                  <a:srgbClr val="F8F8F8"/>
                </a:solidFill>
                <a:latin typeface="Roboto Medium" panose="02000000000000000000" pitchFamily="2" charset="0"/>
                <a:ea typeface="Roboto Medium" panose="02000000000000000000" pitchFamily="2" charset="0"/>
              </a:rPr>
              <a:t>.</a:t>
            </a:r>
          </a:p>
        </p:txBody>
      </p:sp>
      <p:pic>
        <p:nvPicPr>
          <p:cNvPr id="5" name="Obraz 4">
            <a:extLst>
              <a:ext uri="{FF2B5EF4-FFF2-40B4-BE49-F238E27FC236}">
                <a16:creationId xmlns:a16="http://schemas.microsoft.com/office/drawing/2014/main" id="{735A1CEF-48BF-44F0-AA8C-EA10AADB68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73" b="96799" l="3859" r="98184">
                        <a14:foregroundMark x1="66856" y1="11140" x2="36322" y2="11780"/>
                        <a14:foregroundMark x1="36322" y1="11780" x2="23383" y2="20743"/>
                        <a14:foregroundMark x1="23383" y1="20743" x2="12372" y2="34827"/>
                        <a14:foregroundMark x1="12372" y1="34827" x2="8513" y2="52369"/>
                        <a14:foregroundMark x1="8513" y1="52369" x2="13848" y2="69398"/>
                        <a14:foregroundMark x1="13848" y1="69398" x2="24404" y2="82843"/>
                        <a14:foregroundMark x1="24404" y1="82843" x2="38252" y2="89885"/>
                        <a14:foregroundMark x1="38252" y1="89885" x2="68899" y2="85915"/>
                        <a14:foregroundMark x1="68899" y1="85915" x2="91487" y2="61588"/>
                        <a14:foregroundMark x1="91487" y1="61588" x2="81044" y2="27273"/>
                        <a14:foregroundMark x1="81044" y1="27273" x2="66515" y2="30474"/>
                        <a14:foregroundMark x1="66515" y1="30474" x2="62202" y2="51472"/>
                        <a14:foregroundMark x1="62202" y1="51472" x2="67196" y2="36108"/>
                        <a14:foregroundMark x1="67196" y1="36108" x2="66402" y2="54673"/>
                        <a14:foregroundMark x1="66402" y1="54673" x2="56754" y2="68502"/>
                        <a14:foregroundMark x1="56754" y1="68502" x2="39728" y2="70166"/>
                        <a14:foregroundMark x1="39728" y1="70166" x2="44268" y2="54417"/>
                        <a14:foregroundMark x1="44268" y1="54417" x2="13848" y2="47503"/>
                        <a14:foregroundMark x1="13848" y1="47503" x2="20545" y2="62868"/>
                        <a14:foregroundMark x1="20545" y1="62868" x2="33258" y2="48271"/>
                        <a14:foregroundMark x1="33258" y1="48271" x2="38820" y2="30858"/>
                        <a14:foregroundMark x1="38820" y1="30858" x2="53348" y2="27657"/>
                        <a14:foregroundMark x1="53348" y1="27657" x2="36890" y2="61588"/>
                        <a14:foregroundMark x1="36890" y1="61588" x2="44268" y2="76697"/>
                        <a14:foregroundMark x1="44268" y1="76697" x2="68104" y2="53393"/>
                        <a14:foregroundMark x1="68104" y1="53393" x2="61180" y2="19718"/>
                        <a14:foregroundMark x1="61180" y1="19718" x2="46198" y2="21639"/>
                        <a14:foregroundMark x1="46198" y1="21639" x2="32690" y2="30474"/>
                        <a14:foregroundMark x1="32690" y1="30474" x2="22701" y2="44558"/>
                        <a14:foregroundMark x1="22701" y1="44558" x2="10670" y2="54545"/>
                        <a14:foregroundMark x1="10670" y1="54545" x2="25653" y2="57618"/>
                        <a14:foregroundMark x1="25653" y1="57618" x2="42679" y2="83739"/>
                        <a14:foregroundMark x1="42679" y1="83739" x2="55959" y2="91933"/>
                        <a14:foregroundMark x1="55959" y1="91933" x2="69467" y2="84123"/>
                        <a14:foregroundMark x1="69467" y1="84123" x2="80363" y2="39181"/>
                        <a14:foregroundMark x1="80363" y1="39181" x2="51986" y2="18310"/>
                        <a14:foregroundMark x1="51986" y1="18310" x2="35755" y2="18950"/>
                        <a14:foregroundMark x1="35755" y1="18950" x2="46198" y2="7810"/>
                        <a14:foregroundMark x1="46198" y1="7810" x2="60499" y2="7682"/>
                        <a14:foregroundMark x1="60499" y1="7682" x2="74007" y2="16645"/>
                        <a14:foregroundMark x1="74007" y1="16645" x2="74234" y2="19078"/>
                        <a14:foregroundMark x1="31669" y1="23175" x2="11464" y2="28297"/>
                        <a14:foregroundMark x1="11464" y1="28297" x2="27696" y2="25352"/>
                        <a14:foregroundMark x1="27696" y1="25352" x2="36776" y2="19078"/>
                        <a14:foregroundMark x1="32123" y1="16901" x2="21339" y2="30474"/>
                        <a14:foregroundMark x1="21339" y1="30474" x2="51532" y2="21255"/>
                        <a14:foregroundMark x1="51532" y1="21255" x2="35301" y2="23175"/>
                        <a14:foregroundMark x1="35301" y1="23175" x2="66288" y2="15109"/>
                        <a14:foregroundMark x1="66288" y1="15109" x2="58002" y2="20102"/>
                        <a14:foregroundMark x1="67764" y1="25864" x2="81498" y2="30218"/>
                        <a14:foregroundMark x1="81498" y1="30218" x2="72418" y2="15749"/>
                        <a14:foregroundMark x1="72418" y1="15749" x2="59364" y2="7170"/>
                        <a14:foregroundMark x1="59364" y1="7170" x2="43927" y2="7682"/>
                        <a14:foregroundMark x1="43927" y1="7682" x2="29285" y2="14853"/>
                        <a14:foregroundMark x1="29285" y1="14853" x2="18729" y2="25352"/>
                        <a14:foregroundMark x1="66856" y1="19590" x2="66856" y2="26889"/>
                        <a14:foregroundMark x1="35414" y1="94878" x2="49943" y2="94110"/>
                        <a14:foregroundMark x1="49943" y1="94110" x2="51078" y2="92702"/>
                        <a14:foregroundMark x1="77526" y1="80538" x2="52213" y2="99104"/>
                        <a14:foregroundMark x1="52213" y1="99104" x2="65153" y2="90141"/>
                        <a14:foregroundMark x1="65153" y1="90141" x2="51078" y2="97695"/>
                        <a14:foregroundMark x1="51078" y1="97695" x2="51873" y2="94238"/>
                        <a14:foregroundMark x1="60726" y1="95519" x2="85585" y2="76056"/>
                        <a14:foregroundMark x1="85585" y1="76056" x2="75823" y2="84379"/>
                        <a14:foregroundMark x1="83201" y1="51344" x2="83541" y2="67734"/>
                        <a14:foregroundMark x1="83541" y1="67734" x2="86606" y2="50960"/>
                        <a14:foregroundMark x1="86606" y1="50960" x2="85812" y2="48784"/>
                        <a14:foregroundMark x1="80704" y1="49040" x2="81271" y2="65429"/>
                        <a14:foregroundMark x1="81498" y1="70807" x2="80704" y2="64149"/>
                        <a14:foregroundMark x1="80363" y1="38156" x2="77526" y2="53905"/>
                        <a14:foregroundMark x1="80704" y1="37516" x2="80363" y2="49424"/>
                        <a14:foregroundMark x1="75482" y1="32650" x2="75482" y2="32650"/>
                        <a14:foregroundMark x1="78434" y1="35211" x2="75482" y2="31370"/>
                        <a14:foregroundMark x1="60499" y1="26633" x2="45970" y2="28553"/>
                        <a14:foregroundMark x1="45970" y1="28553" x2="60272" y2="23303"/>
                        <a14:foregroundMark x1="60272" y1="23303" x2="60499" y2="23303"/>
                        <a14:foregroundMark x1="49376" y1="24072" x2="43700" y2="25992"/>
                        <a14:foregroundMark x1="30874" y1="30474" x2="19750" y2="35851"/>
                        <a14:foregroundMark x1="18956" y1="35851" x2="19183" y2="53265"/>
                        <a14:foregroundMark x1="19523" y1="62228" x2="22020" y2="71191"/>
                        <a14:foregroundMark x1="38025" y1="85915" x2="24631" y2="77593"/>
                        <a14:foregroundMark x1="24631" y1="77593" x2="23496" y2="74136"/>
                        <a14:foregroundMark x1="43927" y1="87836" x2="34279" y2="83739"/>
                        <a14:foregroundMark x1="24291" y1="77593" x2="20658" y2="63764"/>
                        <a14:foregroundMark x1="18956" y1="66709" x2="22361" y2="75416"/>
                        <a14:foregroundMark x1="22361" y1="76953" x2="22588" y2="65685"/>
                        <a14:foregroundMark x1="20318" y1="70551" x2="23156" y2="77337"/>
                        <a14:foregroundMark x1="19523" y1="70807" x2="20658" y2="75672"/>
                        <a14:foregroundMark x1="57889" y1="70807" x2="40863" y2="71447"/>
                        <a14:foregroundMark x1="28831" y1="56722" x2="42338" y2="50064"/>
                        <a14:foregroundMark x1="42338" y1="50064" x2="29966" y2="41613"/>
                        <a14:foregroundMark x1="29966" y1="41613" x2="29966" y2="41613"/>
                        <a14:foregroundMark x1="91714" y1="58643" x2="92281" y2="57746"/>
                        <a14:foregroundMark x1="93984" y1="55826" x2="91714" y2="52241"/>
                        <a14:foregroundMark x1="91487" y1="60948" x2="97162" y2="45967"/>
                        <a14:foregroundMark x1="97162" y1="45967" x2="93417" y2="59923"/>
                        <a14:foregroundMark x1="97730" y1="49424" x2="97730" y2="48784"/>
                        <a14:foregroundMark x1="96822" y1="42638" x2="98297" y2="43278"/>
                        <a14:foregroundMark x1="91714" y1="48399" x2="88195" y2="32778"/>
                        <a14:foregroundMark x1="88195" y1="32778" x2="81271" y2="20743"/>
                        <a14:foregroundMark x1="80136" y1="21383" x2="68672" y2="11268"/>
                        <a14:foregroundMark x1="68672" y1="11268" x2="54938" y2="5762"/>
                        <a14:foregroundMark x1="54938" y1="5762" x2="49603" y2="5378"/>
                        <a14:foregroundMark x1="80136" y1="18566" x2="68899" y2="7810"/>
                        <a14:foregroundMark x1="68899" y1="7810" x2="62429" y2="4738"/>
                        <a14:foregroundMark x1="50738" y1="3201" x2="22815" y2="14981"/>
                        <a14:foregroundMark x1="22815" y1="14981" x2="16686" y2="21767"/>
                        <a14:foregroundMark x1="3859" y1="45198" x2="9535" y2="54802"/>
                        <a14:foregroundMark x1="59024" y1="31370" x2="48468" y2="57106"/>
                        <a14:foregroundMark x1="66402" y1="63124" x2="60499" y2="77849"/>
                        <a14:foregroundMark x1="60499" y1="77849" x2="53348" y2="80154"/>
                        <a14:backgroundMark x1="11691" y1="8067" x2="11691" y2="8067"/>
                        <a14:backgroundMark x1="22815" y1="5506" x2="7378" y2="10755"/>
                        <a14:backgroundMark x1="7378" y1="10755" x2="3859" y2="18566"/>
                        <a14:backgroundMark x1="78434" y1="4994" x2="91373" y2="17542"/>
                        <a14:backgroundMark x1="91373" y1="17542" x2="92281" y2="20615"/>
                      </a14:backgroundRemoval>
                    </a14:imgEffect>
                  </a14:imgLayer>
                </a14:imgProps>
              </a:ext>
            </a:extLst>
          </a:blip>
          <a:stretch>
            <a:fillRect/>
          </a:stretch>
        </p:blipFill>
        <p:spPr>
          <a:xfrm>
            <a:off x="9129648" y="1185609"/>
            <a:ext cx="2790209" cy="2473500"/>
          </a:xfrm>
          <a:prstGeom prst="rect">
            <a:avLst/>
          </a:prstGeom>
        </p:spPr>
      </p:pic>
      <p:sp>
        <p:nvSpPr>
          <p:cNvPr id="6" name="pole tekstowe 5">
            <a:extLst>
              <a:ext uri="{FF2B5EF4-FFF2-40B4-BE49-F238E27FC236}">
                <a16:creationId xmlns:a16="http://schemas.microsoft.com/office/drawing/2014/main" id="{B247D590-A01C-43D4-9D99-2BFD3B6BAD3A}"/>
              </a:ext>
            </a:extLst>
          </p:cNvPr>
          <p:cNvSpPr txBox="1"/>
          <p:nvPr/>
        </p:nvSpPr>
        <p:spPr>
          <a:xfrm>
            <a:off x="123822" y="2928874"/>
            <a:ext cx="813730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Instalacja w lokalnym środowisku</a:t>
            </a:r>
          </a:p>
        </p:txBody>
      </p:sp>
      <p:sp>
        <p:nvSpPr>
          <p:cNvPr id="7" name="pole tekstowe 6">
            <a:extLst>
              <a:ext uri="{FF2B5EF4-FFF2-40B4-BE49-F238E27FC236}">
                <a16:creationId xmlns:a16="http://schemas.microsoft.com/office/drawing/2014/main" id="{B401DD0C-F2AE-48AF-8693-1F3D3CC3CB3E}"/>
              </a:ext>
            </a:extLst>
          </p:cNvPr>
          <p:cNvSpPr txBox="1"/>
          <p:nvPr/>
        </p:nvSpPr>
        <p:spPr>
          <a:xfrm>
            <a:off x="123822" y="3736538"/>
            <a:ext cx="5126588"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do instalacji wymaga Node.js i </a:t>
            </a:r>
            <a:r>
              <a:rPr lang="pl-PL" dirty="0" err="1">
                <a:solidFill>
                  <a:srgbClr val="F8F8F8"/>
                </a:solidFill>
                <a:latin typeface="Roboto Medium" panose="02000000000000000000" pitchFamily="2" charset="0"/>
                <a:ea typeface="Roboto Medium" panose="02000000000000000000" pitchFamily="2" charset="0"/>
              </a:rPr>
              <a:t>npm</a:t>
            </a:r>
            <a:r>
              <a:rPr lang="pl-PL" dirty="0">
                <a:solidFill>
                  <a:srgbClr val="F8F8F8"/>
                </a:solidFill>
                <a:latin typeface="Roboto Medium" panose="02000000000000000000" pitchFamily="2" charset="0"/>
                <a:ea typeface="Roboto Medium" panose="02000000000000000000" pitchFamily="2" charset="0"/>
              </a:rPr>
              <a:t>.</a:t>
            </a:r>
          </a:p>
        </p:txBody>
      </p:sp>
      <p:pic>
        <p:nvPicPr>
          <p:cNvPr id="8" name="Obraz 7">
            <a:extLst>
              <a:ext uri="{FF2B5EF4-FFF2-40B4-BE49-F238E27FC236}">
                <a16:creationId xmlns:a16="http://schemas.microsoft.com/office/drawing/2014/main" id="{B3E3693F-059B-46F7-88DC-7FF117A80A41}"/>
              </a:ext>
            </a:extLst>
          </p:cNvPr>
          <p:cNvPicPr>
            <a:picLocks noChangeAspect="1"/>
          </p:cNvPicPr>
          <p:nvPr/>
        </p:nvPicPr>
        <p:blipFill>
          <a:blip r:embed="rId6"/>
          <a:stretch>
            <a:fillRect/>
          </a:stretch>
        </p:blipFill>
        <p:spPr>
          <a:xfrm>
            <a:off x="5023501" y="3683079"/>
            <a:ext cx="2447925" cy="47625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9" name="pole tekstowe 8">
            <a:extLst>
              <a:ext uri="{FF2B5EF4-FFF2-40B4-BE49-F238E27FC236}">
                <a16:creationId xmlns:a16="http://schemas.microsoft.com/office/drawing/2014/main" id="{4C0BF3B6-AFC4-4003-A570-27E23D1C600C}"/>
              </a:ext>
            </a:extLst>
          </p:cNvPr>
          <p:cNvSpPr txBox="1"/>
          <p:nvPr/>
        </p:nvSpPr>
        <p:spPr>
          <a:xfrm>
            <a:off x="123821" y="4317065"/>
            <a:ext cx="660658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Lepsza alternatywa - Docker</a:t>
            </a:r>
          </a:p>
        </p:txBody>
      </p:sp>
      <p:pic>
        <p:nvPicPr>
          <p:cNvPr id="1026" name="Picture 2" descr="newman-docker logo">
            <a:extLst>
              <a:ext uri="{FF2B5EF4-FFF2-40B4-BE49-F238E27FC236}">
                <a16:creationId xmlns:a16="http://schemas.microsoft.com/office/drawing/2014/main" id="{30B71BA3-1DCD-47CC-A4AF-3FDD0B2404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34" t="4917" r="11004" b="6062"/>
          <a:stretch/>
        </p:blipFill>
        <p:spPr bwMode="auto">
          <a:xfrm>
            <a:off x="7635618" y="4022644"/>
            <a:ext cx="4380614" cy="2285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Obraz 9">
            <a:extLst>
              <a:ext uri="{FF2B5EF4-FFF2-40B4-BE49-F238E27FC236}">
                <a16:creationId xmlns:a16="http://schemas.microsoft.com/office/drawing/2014/main" id="{ACDA0D48-2E80-4291-B654-772E573F4CF4}"/>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75768" y="5043464"/>
            <a:ext cx="7191215" cy="452278"/>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12" name="pole tekstowe 11">
            <a:extLst>
              <a:ext uri="{FF2B5EF4-FFF2-40B4-BE49-F238E27FC236}">
                <a16:creationId xmlns:a16="http://schemas.microsoft.com/office/drawing/2014/main" id="{43872C40-F0BD-4AA6-BA80-58EFFFEAC649}"/>
              </a:ext>
            </a:extLst>
          </p:cNvPr>
          <p:cNvSpPr txBox="1"/>
          <p:nvPr/>
        </p:nvSpPr>
        <p:spPr>
          <a:xfrm>
            <a:off x="123822" y="5656176"/>
            <a:ext cx="734760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Jeśli mielibyśmy instalować Node.js tylko w celu instalacji Newmana, to zamiast zaśmiecać sobie lokalne środowisko lepiej użyć </a:t>
            </a:r>
            <a:r>
              <a:rPr lang="pl-PL" dirty="0" err="1">
                <a:solidFill>
                  <a:srgbClr val="F8F8F8"/>
                </a:solidFill>
                <a:latin typeface="Roboto Medium" panose="02000000000000000000" pitchFamily="2" charset="0"/>
                <a:ea typeface="Roboto Medium" panose="02000000000000000000" pitchFamily="2" charset="0"/>
              </a:rPr>
              <a:t>Dockera</a:t>
            </a:r>
            <a:r>
              <a:rPr lang="pl-PL" dirty="0">
                <a:solidFill>
                  <a:srgbClr val="F8F8F8"/>
                </a:solidFill>
                <a:latin typeface="Roboto Medium" panose="02000000000000000000" pitchFamily="2" charset="0"/>
                <a:ea typeface="Roboto Medium" panose="02000000000000000000" pitchFamily="2" charset="0"/>
              </a:rPr>
              <a:t>.</a:t>
            </a:r>
          </a:p>
        </p:txBody>
      </p:sp>
    </p:spTree>
    <p:extLst>
      <p:ext uri="{BB962C8B-B14F-4D97-AF65-F5344CB8AC3E}">
        <p14:creationId xmlns:p14="http://schemas.microsoft.com/office/powerpoint/2010/main" val="3777623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1" y="1185609"/>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uruchomienie kolekcji z danymi z pliku CSV</a:t>
            </a:r>
          </a:p>
        </p:txBody>
      </p:sp>
      <p:sp>
        <p:nvSpPr>
          <p:cNvPr id="13" name="pole tekstowe 12">
            <a:extLst>
              <a:ext uri="{FF2B5EF4-FFF2-40B4-BE49-F238E27FC236}">
                <a16:creationId xmlns:a16="http://schemas.microsoft.com/office/drawing/2014/main" id="{94B0696D-BC49-40F0-A3E6-0E9DD3ECE8CC}"/>
              </a:ext>
            </a:extLst>
          </p:cNvPr>
          <p:cNvSpPr txBox="1"/>
          <p:nvPr/>
        </p:nvSpPr>
        <p:spPr>
          <a:xfrm>
            <a:off x="123820" y="2567118"/>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dane pobrane z arkusza Google </a:t>
            </a:r>
            <a:r>
              <a:rPr lang="pl-PL" sz="3600" dirty="0" err="1">
                <a:solidFill>
                  <a:srgbClr val="F8F8F8"/>
                </a:solidFill>
                <a:latin typeface="Roboto Medium" panose="02000000000000000000" pitchFamily="2" charset="0"/>
                <a:ea typeface="Roboto Medium" panose="02000000000000000000" pitchFamily="2" charset="0"/>
              </a:rPr>
              <a:t>Spreadsheet</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11" name="pole tekstowe 10">
            <a:extLst>
              <a:ext uri="{FF2B5EF4-FFF2-40B4-BE49-F238E27FC236}">
                <a16:creationId xmlns:a16="http://schemas.microsoft.com/office/drawing/2014/main" id="{7C8F6661-8A9B-4B0D-9678-8A5B926D0CB7}"/>
              </a:ext>
            </a:extLst>
          </p:cNvPr>
          <p:cNvSpPr txBox="1"/>
          <p:nvPr/>
        </p:nvSpPr>
        <p:spPr>
          <a:xfrm>
            <a:off x="175768" y="1959442"/>
            <a:ext cx="7447776" cy="338554"/>
          </a:xfrm>
          <a:prstGeom prst="rect">
            <a:avLst/>
          </a:prstGeom>
          <a:noFill/>
          <a:ln>
            <a:solidFill>
              <a:srgbClr val="F36B3A"/>
            </a:solidFill>
          </a:ln>
        </p:spPr>
        <p:txBody>
          <a:bodyPr wrap="square" rtlCol="0">
            <a:spAutoFit/>
          </a:bodyPr>
          <a:lstStyle/>
          <a:p>
            <a:r>
              <a:rPr lang="pl-PL" sz="1600" dirty="0">
                <a:solidFill>
                  <a:schemeClr val="bg1"/>
                </a:solidFill>
                <a:latin typeface="Roboto Mono" pitchFamily="2" charset="0"/>
                <a:ea typeface="Roboto Mono" pitchFamily="2" charset="0"/>
              </a:rPr>
              <a:t>run ”{</a:t>
            </a:r>
            <a:r>
              <a:rPr lang="pl-PL" sz="1600" dirty="0" err="1">
                <a:solidFill>
                  <a:schemeClr val="bg1"/>
                </a:solidFill>
                <a:latin typeface="Roboto Mono" pitchFamily="2" charset="0"/>
                <a:ea typeface="Roboto Mono" pitchFamily="2" charset="0"/>
              </a:rPr>
              <a:t>plik_kolekcji.json</a:t>
            </a:r>
            <a:r>
              <a:rPr lang="pl-PL" sz="1600" dirty="0">
                <a:solidFill>
                  <a:schemeClr val="bg1"/>
                </a:solidFill>
                <a:latin typeface="Roboto Mono" pitchFamily="2" charset="0"/>
                <a:ea typeface="Roboto Mono" pitchFamily="2" charset="0"/>
              </a:rPr>
              <a:t>}” --</a:t>
            </a:r>
            <a:r>
              <a:rPr lang="pl-PL" sz="1600" dirty="0" err="1">
                <a:solidFill>
                  <a:schemeClr val="bg1"/>
                </a:solidFill>
                <a:latin typeface="Roboto Mono" pitchFamily="2" charset="0"/>
                <a:ea typeface="Roboto Mono" pitchFamily="2" charset="0"/>
              </a:rPr>
              <a:t>iteration</a:t>
            </a:r>
            <a:r>
              <a:rPr lang="pl-PL" sz="1600" dirty="0">
                <a:solidFill>
                  <a:schemeClr val="bg1"/>
                </a:solidFill>
                <a:latin typeface="Roboto Mono" pitchFamily="2" charset="0"/>
                <a:ea typeface="Roboto Mono" pitchFamily="2" charset="0"/>
              </a:rPr>
              <a:t>-data ”{plik.csv}”</a:t>
            </a:r>
            <a:endParaRPr lang="pl-PL" sz="1600" dirty="0"/>
          </a:p>
        </p:txBody>
      </p:sp>
      <p:pic>
        <p:nvPicPr>
          <p:cNvPr id="4" name="Obraz 3">
            <a:extLst>
              <a:ext uri="{FF2B5EF4-FFF2-40B4-BE49-F238E27FC236}">
                <a16:creationId xmlns:a16="http://schemas.microsoft.com/office/drawing/2014/main" id="{42B69EFE-349E-4C33-A680-099997ABDE0E}"/>
              </a:ext>
            </a:extLst>
          </p:cNvPr>
          <p:cNvPicPr>
            <a:picLocks noChangeAspect="1"/>
          </p:cNvPicPr>
          <p:nvPr/>
        </p:nvPicPr>
        <p:blipFill>
          <a:blip r:embed="rId4"/>
          <a:stretch>
            <a:fillRect/>
          </a:stretch>
        </p:blipFill>
        <p:spPr>
          <a:xfrm>
            <a:off x="4692559" y="3471940"/>
            <a:ext cx="7042846" cy="2763859"/>
          </a:xfrm>
          <a:prstGeom prst="rect">
            <a:avLst/>
          </a:prstGeom>
        </p:spPr>
      </p:pic>
      <p:sp>
        <p:nvSpPr>
          <p:cNvPr id="8" name="pole tekstowe 7">
            <a:extLst>
              <a:ext uri="{FF2B5EF4-FFF2-40B4-BE49-F238E27FC236}">
                <a16:creationId xmlns:a16="http://schemas.microsoft.com/office/drawing/2014/main" id="{4D33C276-9BBB-42F4-8C21-AF9933E70209}"/>
              </a:ext>
            </a:extLst>
          </p:cNvPr>
          <p:cNvSpPr txBox="1"/>
          <p:nvPr/>
        </p:nvSpPr>
        <p:spPr>
          <a:xfrm>
            <a:off x="175768" y="3471940"/>
            <a:ext cx="4161099" cy="2585323"/>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Plik CSV w powyższym poleceniu możemy zastąpić linkiem do eksportu arkusza Google </a:t>
            </a:r>
            <a:r>
              <a:rPr lang="pl-PL" dirty="0" err="1">
                <a:solidFill>
                  <a:srgbClr val="F8F8F8"/>
                </a:solidFill>
                <a:latin typeface="Roboto Medium" panose="02000000000000000000" pitchFamily="2" charset="0"/>
                <a:ea typeface="Roboto Medium" panose="02000000000000000000" pitchFamily="2" charset="0"/>
              </a:rPr>
              <a:t>Spreadsheet</a:t>
            </a:r>
            <a:r>
              <a:rPr lang="pl-PL" dirty="0">
                <a:solidFill>
                  <a:srgbClr val="F8F8F8"/>
                </a:solidFill>
                <a:latin typeface="Roboto Medium" panose="02000000000000000000" pitchFamily="2" charset="0"/>
                <a:ea typeface="Roboto Medium" panose="02000000000000000000" pitchFamily="2" charset="0"/>
              </a:rPr>
              <a:t> w formacie CSV. W tym celu należy otworzyć arkusz i skopiować środkowy fragment adresu URL arkusza, który jest identyfikatorem arkusza, a następnie wstawić go do linku poniżej.</a:t>
            </a:r>
          </a:p>
        </p:txBody>
      </p:sp>
    </p:spTree>
    <p:extLst>
      <p:ext uri="{BB962C8B-B14F-4D97-AF65-F5344CB8AC3E}">
        <p14:creationId xmlns:p14="http://schemas.microsoft.com/office/powerpoint/2010/main" val="265575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pic>
        <p:nvPicPr>
          <p:cNvPr id="3" name="Newman">
            <a:hlinkClick r:id="" action="ppaction://media"/>
            <a:extLst>
              <a:ext uri="{FF2B5EF4-FFF2-40B4-BE49-F238E27FC236}">
                <a16:creationId xmlns:a16="http://schemas.microsoft.com/office/drawing/2014/main" id="{18B77E02-4E26-4446-A0BE-5FBBA8D08E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6814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3" y="1453374"/>
            <a:ext cx="5192591"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jako ekosystem pracy z API</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573709"/>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186661"/>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4863649"/>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519828"/>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153633"/>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4821912"/>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523218"/>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484856"/>
            <a:ext cx="195598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Praca zespołowa</a:t>
            </a:r>
          </a:p>
        </p:txBody>
      </p:sp>
      <p:sp>
        <p:nvSpPr>
          <p:cNvPr id="2" name="pole tekstowe 1">
            <a:extLst>
              <a:ext uri="{FF2B5EF4-FFF2-40B4-BE49-F238E27FC236}">
                <a16:creationId xmlns:a16="http://schemas.microsoft.com/office/drawing/2014/main" id="{6F84DD55-6503-4EF0-9462-B64B15C2C28B}"/>
              </a:ext>
            </a:extLst>
          </p:cNvPr>
          <p:cNvSpPr txBox="1"/>
          <p:nvPr/>
        </p:nvSpPr>
        <p:spPr>
          <a:xfrm>
            <a:off x="10304495" y="5991224"/>
            <a:ext cx="1975945" cy="369332"/>
          </a:xfrm>
          <a:prstGeom prst="rect">
            <a:avLst/>
          </a:prstGeom>
          <a:noFill/>
        </p:spPr>
        <p:txBody>
          <a:bodyPr wrap="square" rtlCol="0">
            <a:spAutoFit/>
          </a:bodyPr>
          <a:lstStyle/>
          <a:p>
            <a:r>
              <a:rPr lang="pl-PL" dirty="0">
                <a:solidFill>
                  <a:schemeClr val="bg1"/>
                </a:solidFill>
                <a:latin typeface="Roboto" panose="02000000000000000000" pitchFamily="2" charset="0"/>
                <a:ea typeface="Roboto" panose="02000000000000000000" pitchFamily="2" charset="0"/>
              </a:rPr>
              <a:t>Jarosław Jusiak</a:t>
            </a:r>
          </a:p>
        </p:txBody>
      </p:sp>
    </p:spTree>
    <p:extLst>
      <p:ext uri="{BB962C8B-B14F-4D97-AF65-F5344CB8AC3E}">
        <p14:creationId xmlns:p14="http://schemas.microsoft.com/office/powerpoint/2010/main" val="2825274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VISUALIZER</a:t>
            </a:r>
          </a:p>
        </p:txBody>
      </p:sp>
      <p:pic>
        <p:nvPicPr>
          <p:cNvPr id="1026" name="Picture 2" descr="Postman API Visualizer illustration">
            <a:extLst>
              <a:ext uri="{FF2B5EF4-FFF2-40B4-BE49-F238E27FC236}">
                <a16:creationId xmlns:a16="http://schemas.microsoft.com/office/drawing/2014/main" id="{E7E7D87D-F8F6-42DB-BDB2-DD329BE0CF2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83" b="90017" l="10000" r="90000">
                        <a14:foregroundMark x1="51167" y1="18274" x2="51333" y2="18951"/>
                        <a14:foregroundMark x1="53833" y1="21997" x2="52417" y2="24873"/>
                        <a14:foregroundMark x1="30583" y1="28934" x2="30583" y2="30626"/>
                        <a14:foregroundMark x1="36667" y1="17428" x2="36667" y2="17428"/>
                        <a14:foregroundMark x1="62333" y1="19459" x2="62333" y2="19120"/>
                        <a14:foregroundMark x1="70833" y1="32318" x2="70833" y2="32318"/>
                        <a14:foregroundMark x1="46667" y1="28088" x2="48083" y2="28426"/>
                        <a14:foregroundMark x1="20250" y1="33164" x2="20250" y2="33164"/>
                        <a14:foregroundMark x1="34000" y1="85110" x2="34000" y2="85110"/>
                        <a14:foregroundMark x1="18333" y1="79695" x2="18333" y2="79695"/>
                        <a14:foregroundMark x1="23917" y1="71912" x2="23917" y2="71912"/>
                        <a14:foregroundMark x1="74333" y1="83080" x2="74333" y2="83080"/>
                        <a14:foregroundMark x1="75000" y1="81895" x2="74500" y2="82741"/>
                        <a14:foregroundMark x1="80917" y1="75635" x2="80917" y2="75635"/>
                        <a14:foregroundMark x1="68500" y1="73604" x2="68500" y2="73604"/>
                        <a14:foregroundMark x1="63000" y1="86294" x2="63000" y2="86294"/>
                        <a14:foregroundMark x1="77583" y1="23519" x2="77583" y2="23519"/>
                        <a14:foregroundMark x1="47333" y1="90017" x2="47333" y2="90017"/>
                        <a14:foregroundMark x1="72333" y1="66497" x2="72333" y2="66497"/>
                        <a14:foregroundMark x1="69833" y1="66836" x2="69833" y2="66836"/>
                        <a14:foregroundMark x1="80667" y1="65821" x2="80667" y2="65821"/>
                        <a14:foregroundMark x1="82667" y1="66497" x2="82083" y2="66836"/>
                        <a14:foregroundMark x1="67583" y1="63959" x2="68083" y2="64975"/>
                        <a14:foregroundMark x1="16167" y1="65821" x2="18583" y2="65313"/>
                        <a14:foregroundMark x1="14083" y1="64129" x2="14917" y2="64805"/>
                        <a14:foregroundMark x1="62750" y1="86802" x2="62750" y2="86294"/>
                        <a14:backgroundMark x1="32583" y1="60406" x2="32667" y2="61591"/>
                      </a14:backgroundRemoval>
                    </a14:imgEffect>
                  </a14:imgLayer>
                </a14:imgProps>
              </a:ext>
              <a:ext uri="{28A0092B-C50C-407E-A947-70E740481C1C}">
                <a14:useLocalDpi xmlns:a14="http://schemas.microsoft.com/office/drawing/2010/main" val="0"/>
              </a:ext>
            </a:extLst>
          </a:blip>
          <a:srcRect/>
          <a:stretch>
            <a:fillRect/>
          </a:stretch>
        </p:blipFill>
        <p:spPr bwMode="auto">
          <a:xfrm>
            <a:off x="5391934" y="1120977"/>
            <a:ext cx="7448942" cy="3668604"/>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08280C50-6724-4EF0-8EB9-377B9C8FD107}"/>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Wizualizacja danych</a:t>
            </a:r>
          </a:p>
        </p:txBody>
      </p:sp>
      <p:sp>
        <p:nvSpPr>
          <p:cNvPr id="6" name="pole tekstowe 5">
            <a:extLst>
              <a:ext uri="{FF2B5EF4-FFF2-40B4-BE49-F238E27FC236}">
                <a16:creationId xmlns:a16="http://schemas.microsoft.com/office/drawing/2014/main" id="{CC972942-B308-473C-822B-EA7C697041A4}"/>
              </a:ext>
            </a:extLst>
          </p:cNvPr>
          <p:cNvSpPr txBox="1"/>
          <p:nvPr/>
        </p:nvSpPr>
        <p:spPr>
          <a:xfrm>
            <a:off x="123823" y="2243832"/>
            <a:ext cx="5404617" cy="313932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a:t>
            </a:r>
            <a:r>
              <a:rPr lang="pl-PL" dirty="0" err="1">
                <a:solidFill>
                  <a:srgbClr val="F8F8F8"/>
                </a:solidFill>
                <a:latin typeface="Roboto Medium" panose="02000000000000000000" pitchFamily="2" charset="0"/>
                <a:ea typeface="Roboto Medium" panose="02000000000000000000" pitchFamily="2" charset="0"/>
              </a:rPr>
              <a:t>Visualizer</a:t>
            </a:r>
            <a:r>
              <a:rPr lang="pl-PL" dirty="0">
                <a:solidFill>
                  <a:srgbClr val="F8F8F8"/>
                </a:solidFill>
                <a:latin typeface="Roboto Medium" panose="02000000000000000000" pitchFamily="2" charset="0"/>
                <a:ea typeface="Roboto Medium" panose="02000000000000000000" pitchFamily="2" charset="0"/>
              </a:rPr>
              <a:t> jest nowym narzędziem, które pozwala przedstawić dane przychodzące z żądania w formie wizualnej przy pomocy szablonu HTLM, wzbogaconego </a:t>
            </a:r>
            <a:r>
              <a:rPr lang="pl-PL" dirty="0" err="1">
                <a:solidFill>
                  <a:srgbClr val="F8F8F8"/>
                </a:solidFill>
                <a:latin typeface="Roboto Medium" panose="02000000000000000000" pitchFamily="2" charset="0"/>
                <a:ea typeface="Roboto Medium" panose="02000000000000000000" pitchFamily="2" charset="0"/>
              </a:rPr>
              <a:t>CSSami</a:t>
            </a:r>
            <a:r>
              <a:rPr lang="pl-PL" dirty="0">
                <a:solidFill>
                  <a:srgbClr val="F8F8F8"/>
                </a:solidFill>
                <a:latin typeface="Roboto Medium" panose="02000000000000000000" pitchFamily="2" charset="0"/>
                <a:ea typeface="Roboto Medium" panose="02000000000000000000" pitchFamily="2" charset="0"/>
              </a:rPr>
              <a:t> i zasilonego </a:t>
            </a:r>
            <a:r>
              <a:rPr lang="pl-PL" dirty="0" err="1">
                <a:solidFill>
                  <a:srgbClr val="F8F8F8"/>
                </a:solidFill>
                <a:latin typeface="Roboto Medium" panose="02000000000000000000" pitchFamily="2" charset="0"/>
                <a:ea typeface="Roboto Medium" panose="02000000000000000000" pitchFamily="2" charset="0"/>
              </a:rPr>
              <a:t>javascrptem</a:t>
            </a:r>
            <a:r>
              <a:rPr lang="pl-PL" dirty="0">
                <a:solidFill>
                  <a:srgbClr val="F8F8F8"/>
                </a:solidFill>
                <a:latin typeface="Roboto Medium" panose="02000000000000000000" pitchFamily="2" charset="0"/>
                <a:ea typeface="Roboto Medium" panose="02000000000000000000" pitchFamily="2" charset="0"/>
              </a:rPr>
              <a:t>.</a:t>
            </a:r>
          </a:p>
          <a:p>
            <a:pPr algn="just"/>
            <a:endParaRPr lang="pl-PL" dirty="0">
              <a:solidFill>
                <a:srgbClr val="F8F8F8"/>
              </a:solidFill>
              <a:latin typeface="Roboto Medium" panose="02000000000000000000" pitchFamily="2" charset="0"/>
              <a:ea typeface="Roboto Medium" panose="02000000000000000000" pitchFamily="2" charset="0"/>
            </a:endParaRPr>
          </a:p>
          <a:p>
            <a:pPr algn="just"/>
            <a:r>
              <a:rPr lang="pl-PL" dirty="0" err="1">
                <a:solidFill>
                  <a:srgbClr val="F8F8F8"/>
                </a:solidFill>
                <a:latin typeface="Roboto Medium" panose="02000000000000000000" pitchFamily="2" charset="0"/>
                <a:ea typeface="Roboto Medium" panose="02000000000000000000" pitchFamily="2" charset="0"/>
              </a:rPr>
              <a:t>Rozudowane</a:t>
            </a:r>
            <a:r>
              <a:rPr lang="pl-PL" dirty="0">
                <a:solidFill>
                  <a:srgbClr val="F8F8F8"/>
                </a:solidFill>
                <a:latin typeface="Roboto Medium" panose="02000000000000000000" pitchFamily="2" charset="0"/>
                <a:ea typeface="Roboto Medium" panose="02000000000000000000" pitchFamily="2" charset="0"/>
              </a:rPr>
              <a:t> obiekty JSON oraz wieloelementowe kolekcje sprawiają, że oglądając odpowiedzi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w sposób tradycyjny często mamy problemy z szybką i prawidłową interpretacją danych. Wizualizacja ma za zadanie ułatwić analizę danych.</a:t>
            </a:r>
          </a:p>
        </p:txBody>
      </p:sp>
      <p:pic>
        <p:nvPicPr>
          <p:cNvPr id="3" name="Obraz 2">
            <a:extLst>
              <a:ext uri="{FF2B5EF4-FFF2-40B4-BE49-F238E27FC236}">
                <a16:creationId xmlns:a16="http://schemas.microsoft.com/office/drawing/2014/main" id="{BAD63996-BC0E-473B-A84A-005B5B61DA7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48" b="89950" l="7407" r="93004">
                        <a14:foregroundMark x1="40741" y1="30151" x2="40123" y2="44724"/>
                        <a14:foregroundMark x1="8436" y1="54774" x2="7613" y2="38191"/>
                        <a14:foregroundMark x1="93004" y1="73869" x2="93004" y2="68844"/>
                        <a14:foregroundMark x1="77160" y1="46231" x2="75103" y2="59296"/>
                        <a14:foregroundMark x1="75720" y1="17588" x2="75720" y2="17588"/>
                      </a14:backgroundRemoval>
                    </a14:imgEffect>
                  </a14:imgLayer>
                </a14:imgProps>
              </a:ext>
            </a:extLst>
          </a:blip>
          <a:stretch>
            <a:fillRect/>
          </a:stretch>
        </p:blipFill>
        <p:spPr>
          <a:xfrm>
            <a:off x="3453853" y="5529235"/>
            <a:ext cx="1707561" cy="699187"/>
          </a:xfrm>
          <a:prstGeom prst="rect">
            <a:avLst/>
          </a:prstGeom>
        </p:spPr>
      </p:pic>
      <p:grpSp>
        <p:nvGrpSpPr>
          <p:cNvPr id="12" name="Grupa 11">
            <a:extLst>
              <a:ext uri="{FF2B5EF4-FFF2-40B4-BE49-F238E27FC236}">
                <a16:creationId xmlns:a16="http://schemas.microsoft.com/office/drawing/2014/main" id="{C152ADFB-4273-4B71-AF1F-8284924CB9F9}"/>
              </a:ext>
            </a:extLst>
          </p:cNvPr>
          <p:cNvGrpSpPr/>
          <p:nvPr/>
        </p:nvGrpSpPr>
        <p:grpSpPr>
          <a:xfrm>
            <a:off x="5743941" y="4491801"/>
            <a:ext cx="1276350" cy="1782703"/>
            <a:chOff x="10458450" y="4409836"/>
            <a:chExt cx="1276350" cy="1782703"/>
          </a:xfrm>
        </p:grpSpPr>
        <p:pic>
          <p:nvPicPr>
            <p:cNvPr id="7" name="Obraz 6">
              <a:extLst>
                <a:ext uri="{FF2B5EF4-FFF2-40B4-BE49-F238E27FC236}">
                  <a16:creationId xmlns:a16="http://schemas.microsoft.com/office/drawing/2014/main" id="{BB007E14-BF20-4E59-AEFB-F3D47083B86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72674" y1="32461" x2="38953" y2="33508"/>
                          <a14:foregroundMark x1="67442" y1="28796" x2="44767" y2="25131"/>
                          <a14:foregroundMark x1="31977" y1="28796" x2="21512" y2="34031"/>
                          <a14:foregroundMark x1="36047" y1="30366" x2="36047" y2="30366"/>
                          <a14:foregroundMark x1="36628" y1="30366" x2="36628" y2="30366"/>
                          <a14:foregroundMark x1="36628" y1="30366" x2="36628" y2="30366"/>
                          <a14:foregroundMark x1="36628" y1="28272" x2="37791" y2="32984"/>
                          <a14:foregroundMark x1="83721" y1="31414" x2="53488" y2="14660"/>
                          <a14:foregroundMark x1="68023" y1="20419" x2="68023" y2="20419"/>
                          <a14:foregroundMark x1="77326" y1="25131" x2="77326" y2="25131"/>
                          <a14:foregroundMark x1="84884" y1="29843" x2="84884" y2="29843"/>
                          <a14:foregroundMark x1="88372" y1="31937" x2="88372" y2="31937"/>
                          <a14:foregroundMark x1="87209" y1="40314" x2="86047" y2="48168"/>
                          <a14:foregroundMark x1="87791" y1="50785" x2="86628" y2="61257"/>
                          <a14:foregroundMark x1="87209" y1="64398" x2="87209" y2="70157"/>
                          <a14:foregroundMark x1="13372" y1="37173" x2="12791" y2="54974"/>
                          <a14:foregroundMark x1="13953" y1="56021" x2="16279" y2="68063"/>
                          <a14:foregroundMark x1="41279" y1="83246" x2="13953" y2="66492"/>
                          <a14:foregroundMark x1="40116" y1="84293" x2="65116" y2="80105"/>
                          <a14:foregroundMark x1="86047" y1="70681" x2="70930" y2="76963"/>
                        </a14:backgroundRemoval>
                      </a14:imgEffect>
                    </a14:imgLayer>
                  </a14:imgProps>
                </a:ext>
              </a:extLst>
            </a:blip>
            <a:stretch>
              <a:fillRect/>
            </a:stretch>
          </p:blipFill>
          <p:spPr>
            <a:xfrm>
              <a:off x="10458450" y="4409836"/>
              <a:ext cx="1276350" cy="1417342"/>
            </a:xfrm>
            <a:prstGeom prst="rect">
              <a:avLst/>
            </a:prstGeom>
          </p:spPr>
        </p:pic>
        <p:pic>
          <p:nvPicPr>
            <p:cNvPr id="8" name="Obraz 7">
              <a:extLst>
                <a:ext uri="{FF2B5EF4-FFF2-40B4-BE49-F238E27FC236}">
                  <a16:creationId xmlns:a16="http://schemas.microsoft.com/office/drawing/2014/main" id="{01FC3596-A47D-4BBD-BE82-381C1BB86F1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0044" y1="48611" x2="10044" y2="48611"/>
                          <a14:foregroundMark x1="47598" y1="54167" x2="47598" y2="54167"/>
                          <a14:foregroundMark x1="54148" y1="44444" x2="54148" y2="44444"/>
                          <a14:foregroundMark x1="63319" y1="47222" x2="63319" y2="47222"/>
                          <a14:foregroundMark x1="69869" y1="66667" x2="69869" y2="66667"/>
                          <a14:foregroundMark x1="76856" y1="58333" x2="76856" y2="58333"/>
                          <a14:foregroundMark x1="82096" y1="44444" x2="82096" y2="44444"/>
                          <a14:foregroundMark x1="76856" y1="27778" x2="76856" y2="27778"/>
                        </a14:backgroundRemoval>
                      </a14:imgEffect>
                    </a14:imgLayer>
                  </a14:imgProps>
                </a:ext>
              </a:extLst>
            </a:blip>
            <a:stretch>
              <a:fillRect/>
            </a:stretch>
          </p:blipFill>
          <p:spPr>
            <a:xfrm>
              <a:off x="10515600" y="5827178"/>
              <a:ext cx="1162049" cy="365361"/>
            </a:xfrm>
            <a:prstGeom prst="rect">
              <a:avLst/>
            </a:prstGeom>
          </p:spPr>
        </p:pic>
      </p:grpSp>
      <p:grpSp>
        <p:nvGrpSpPr>
          <p:cNvPr id="13" name="Grupa 12">
            <a:extLst>
              <a:ext uri="{FF2B5EF4-FFF2-40B4-BE49-F238E27FC236}">
                <a16:creationId xmlns:a16="http://schemas.microsoft.com/office/drawing/2014/main" id="{28EA6325-479A-43FA-9D6C-4CB3089BE53A}"/>
              </a:ext>
            </a:extLst>
          </p:cNvPr>
          <p:cNvGrpSpPr/>
          <p:nvPr/>
        </p:nvGrpSpPr>
        <p:grpSpPr>
          <a:xfrm>
            <a:off x="7353300" y="5200472"/>
            <a:ext cx="4773008" cy="795337"/>
            <a:chOff x="4962324" y="1172945"/>
            <a:chExt cx="4773008" cy="795337"/>
          </a:xfrm>
        </p:grpSpPr>
        <p:pic>
          <p:nvPicPr>
            <p:cNvPr id="10" name="Obraz 9">
              <a:extLst>
                <a:ext uri="{FF2B5EF4-FFF2-40B4-BE49-F238E27FC236}">
                  <a16:creationId xmlns:a16="http://schemas.microsoft.com/office/drawing/2014/main" id="{8160800D-6EF3-40E0-B654-ACA221586CF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639" b="89960" l="8922" r="89963">
                          <a14:foregroundMark x1="8922" y1="32932" x2="8922" y2="32932"/>
                        </a14:backgroundRemoval>
                      </a14:imgEffect>
                    </a14:imgLayer>
                  </a14:imgProps>
                </a:ext>
              </a:extLst>
            </a:blip>
            <a:stretch>
              <a:fillRect/>
            </a:stretch>
          </p:blipFill>
          <p:spPr>
            <a:xfrm>
              <a:off x="4962324" y="1172945"/>
              <a:ext cx="859219" cy="795337"/>
            </a:xfrm>
            <a:prstGeom prst="rect">
              <a:avLst/>
            </a:prstGeom>
          </p:spPr>
        </p:pic>
        <p:pic>
          <p:nvPicPr>
            <p:cNvPr id="11" name="Obraz 10">
              <a:extLst>
                <a:ext uri="{FF2B5EF4-FFF2-40B4-BE49-F238E27FC236}">
                  <a16:creationId xmlns:a16="http://schemas.microsoft.com/office/drawing/2014/main" id="{E67D8B62-352B-4883-8E93-5B40B3D0295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966" b="88966" l="5423" r="92625">
                          <a14:foregroundMark x1="52495" y1="51724" x2="52928" y2="51034"/>
                          <a14:foregroundMark x1="65618" y1="59310" x2="64967" y2="59310"/>
                          <a14:foregroundMark x1="85249" y1="50345" x2="85249" y2="51724"/>
                          <a14:foregroundMark x1="92733" y1="46897" x2="92733" y2="48276"/>
                          <a14:foregroundMark x1="40998" y1="49655" x2="41106" y2="50345"/>
                          <a14:foregroundMark x1="35683" y1="51724" x2="36443" y2="50345"/>
                          <a14:foregroundMark x1="26139" y1="57931" x2="26139" y2="60000"/>
                          <a14:foregroundMark x1="15835" y1="55172" x2="16161" y2="60000"/>
                          <a14:foregroundMark x1="10846" y1="50345" x2="10846" y2="53103"/>
                          <a14:foregroundMark x1="5423" y1="50345" x2="5640" y2="52414"/>
                        </a14:backgroundRemoval>
                      </a14:imgEffect>
                    </a14:imgLayer>
                  </a14:imgProps>
                </a:ext>
              </a:extLst>
            </a:blip>
            <a:stretch>
              <a:fillRect/>
            </a:stretch>
          </p:blipFill>
          <p:spPr>
            <a:xfrm>
              <a:off x="5725307" y="1287599"/>
              <a:ext cx="4010025" cy="630644"/>
            </a:xfrm>
            <a:prstGeom prst="rect">
              <a:avLst/>
            </a:prstGeom>
          </p:spPr>
        </p:pic>
      </p:grpSp>
    </p:spTree>
    <p:extLst>
      <p:ext uri="{BB962C8B-B14F-4D97-AF65-F5344CB8AC3E}">
        <p14:creationId xmlns:p14="http://schemas.microsoft.com/office/powerpoint/2010/main" val="1683729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pic>
        <p:nvPicPr>
          <p:cNvPr id="3" name="Visualizer - 2 examples">
            <a:hlinkClick r:id="" action="ppaction://media"/>
            <a:extLst>
              <a:ext uri="{FF2B5EF4-FFF2-40B4-BE49-F238E27FC236}">
                <a16:creationId xmlns:a16="http://schemas.microsoft.com/office/drawing/2014/main" id="{D07DFE1D-3529-475E-8695-0C4AE5FA694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8561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mock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mock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mock serwery wymagają wygenerowania klucza API, który musi być przekazywany w żądaniach do mock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PRACA ZESPOŁOWA</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239535" y="1182774"/>
            <a:ext cx="5732287"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Współdzielenie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19" y="2065422"/>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23" y="4132698"/>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469" y="3380361"/>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912865" y="2035882"/>
            <a:ext cx="4034420"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Synchronizacja danych przez konto</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40924" y="3955605"/>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912865" y="3332837"/>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941" y="2751677"/>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931915" y="2713315"/>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15" name="Grafika 14">
            <a:extLst>
              <a:ext uri="{FF2B5EF4-FFF2-40B4-BE49-F238E27FC236}">
                <a16:creationId xmlns:a16="http://schemas.microsoft.com/office/drawing/2014/main" id="{6497E286-C65E-441F-A7F1-EC0A0EE4D6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1520" y="4623364"/>
            <a:ext cx="3779310" cy="1796339"/>
          </a:xfrm>
          <a:prstGeom prst="rect">
            <a:avLst/>
          </a:prstGeom>
        </p:spPr>
      </p:pic>
      <p:cxnSp>
        <p:nvCxnSpPr>
          <p:cNvPr id="17" name="Łącznik prosty 16">
            <a:extLst>
              <a:ext uri="{FF2B5EF4-FFF2-40B4-BE49-F238E27FC236}">
                <a16:creationId xmlns:a16="http://schemas.microsoft.com/office/drawing/2014/main" id="{F6F07C94-ABA5-46B6-97EF-B7E05E46F193}"/>
              </a:ext>
            </a:extLst>
          </p:cNvPr>
          <p:cNvCxnSpPr/>
          <p:nvPr/>
        </p:nvCxnSpPr>
        <p:spPr>
          <a:xfrm>
            <a:off x="6231467" y="2121867"/>
            <a:ext cx="0" cy="3895111"/>
          </a:xfrm>
          <a:prstGeom prst="line">
            <a:avLst/>
          </a:prstGeom>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14" name="pole tekstowe 13">
            <a:extLst>
              <a:ext uri="{FF2B5EF4-FFF2-40B4-BE49-F238E27FC236}">
                <a16:creationId xmlns:a16="http://schemas.microsoft.com/office/drawing/2014/main" id="{CC31824F-F4C0-46B9-8044-7F684D9C4B8B}"/>
              </a:ext>
            </a:extLst>
          </p:cNvPr>
          <p:cNvSpPr txBox="1"/>
          <p:nvPr/>
        </p:nvSpPr>
        <p:spPr>
          <a:xfrm>
            <a:off x="6459713" y="1199095"/>
            <a:ext cx="5732287" cy="1200329"/>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Ograniczenia darmowego</a:t>
            </a:r>
          </a:p>
          <a:p>
            <a:pPr algn="ctr"/>
            <a:r>
              <a:rPr lang="pl-PL" sz="3600" dirty="0">
                <a:solidFill>
                  <a:srgbClr val="F8F8F8"/>
                </a:solidFill>
                <a:latin typeface="Roboto Medium" panose="02000000000000000000" pitchFamily="2" charset="0"/>
                <a:ea typeface="Roboto Medium" panose="02000000000000000000" pitchFamily="2" charset="0"/>
              </a:rPr>
              <a:t>konta Postmana</a:t>
            </a:r>
          </a:p>
        </p:txBody>
      </p:sp>
      <p:pic>
        <p:nvPicPr>
          <p:cNvPr id="16" name="Obraz 15">
            <a:extLst>
              <a:ext uri="{FF2B5EF4-FFF2-40B4-BE49-F238E27FC236}">
                <a16:creationId xmlns:a16="http://schemas.microsoft.com/office/drawing/2014/main" id="{76570F2D-7462-4859-B0BB-1F4A17116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347" y="2596441"/>
            <a:ext cx="272061" cy="266828"/>
          </a:xfrm>
          <a:prstGeom prst="rect">
            <a:avLst/>
          </a:prstGeom>
        </p:spPr>
      </p:pic>
      <p:pic>
        <p:nvPicPr>
          <p:cNvPr id="18" name="Obraz 17">
            <a:extLst>
              <a:ext uri="{FF2B5EF4-FFF2-40B4-BE49-F238E27FC236}">
                <a16:creationId xmlns:a16="http://schemas.microsoft.com/office/drawing/2014/main" id="{58EDB704-51DA-4DB7-AD67-5D27F156F5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9251" y="4566341"/>
            <a:ext cx="303277" cy="303277"/>
          </a:xfrm>
          <a:prstGeom prst="rect">
            <a:avLst/>
          </a:prstGeom>
        </p:spPr>
      </p:pic>
      <p:pic>
        <p:nvPicPr>
          <p:cNvPr id="19" name="Obraz 18">
            <a:extLst>
              <a:ext uri="{FF2B5EF4-FFF2-40B4-BE49-F238E27FC236}">
                <a16:creationId xmlns:a16="http://schemas.microsoft.com/office/drawing/2014/main" id="{E9FED405-E24D-44D9-9502-2D7C26B7E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1297" y="3911380"/>
            <a:ext cx="289942" cy="285858"/>
          </a:xfrm>
          <a:prstGeom prst="rect">
            <a:avLst/>
          </a:prstGeom>
        </p:spPr>
      </p:pic>
      <p:sp>
        <p:nvSpPr>
          <p:cNvPr id="20" name="pole tekstowe 19">
            <a:extLst>
              <a:ext uri="{FF2B5EF4-FFF2-40B4-BE49-F238E27FC236}">
                <a16:creationId xmlns:a16="http://schemas.microsoft.com/office/drawing/2014/main" id="{618E0441-E3C8-4F2C-A7A8-C2A5DAECBDC7}"/>
              </a:ext>
            </a:extLst>
          </p:cNvPr>
          <p:cNvSpPr txBox="1"/>
          <p:nvPr/>
        </p:nvSpPr>
        <p:spPr>
          <a:xfrm>
            <a:off x="7269693" y="2566901"/>
            <a:ext cx="4034420"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Maksymalnie 25 requestów per team</a:t>
            </a:r>
          </a:p>
        </p:txBody>
      </p:sp>
      <p:sp>
        <p:nvSpPr>
          <p:cNvPr id="21" name="pole tekstowe 20">
            <a:extLst>
              <a:ext uri="{FF2B5EF4-FFF2-40B4-BE49-F238E27FC236}">
                <a16:creationId xmlns:a16="http://schemas.microsoft.com/office/drawing/2014/main" id="{9566CCE7-198F-4CBB-AE90-E0A5B2372BC2}"/>
              </a:ext>
            </a:extLst>
          </p:cNvPr>
          <p:cNvSpPr txBox="1"/>
          <p:nvPr/>
        </p:nvSpPr>
        <p:spPr>
          <a:xfrm>
            <a:off x="7288742" y="4533313"/>
            <a:ext cx="3901585"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3 API</a:t>
            </a:r>
          </a:p>
        </p:txBody>
      </p:sp>
      <p:sp>
        <p:nvSpPr>
          <p:cNvPr id="22" name="pole tekstowe 21">
            <a:extLst>
              <a:ext uri="{FF2B5EF4-FFF2-40B4-BE49-F238E27FC236}">
                <a16:creationId xmlns:a16="http://schemas.microsoft.com/office/drawing/2014/main" id="{9491EDE3-2EB3-4DC0-B2EC-D6B2C4443B1C}"/>
              </a:ext>
            </a:extLst>
          </p:cNvPr>
          <p:cNvSpPr txBox="1"/>
          <p:nvPr/>
        </p:nvSpPr>
        <p:spPr>
          <a:xfrm>
            <a:off x="7269692" y="3863856"/>
            <a:ext cx="4569875"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Do 1000 wywołań przez monitoring API</a:t>
            </a:r>
          </a:p>
        </p:txBody>
      </p:sp>
      <p:pic>
        <p:nvPicPr>
          <p:cNvPr id="23" name="Obraz 22">
            <a:extLst>
              <a:ext uri="{FF2B5EF4-FFF2-40B4-BE49-F238E27FC236}">
                <a16:creationId xmlns:a16="http://schemas.microsoft.com/office/drawing/2014/main" id="{A9AE9D1E-29C7-4014-845F-AF38B49C39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7769" y="3282696"/>
            <a:ext cx="292609" cy="292609"/>
          </a:xfrm>
          <a:prstGeom prst="rect">
            <a:avLst/>
          </a:prstGeom>
        </p:spPr>
      </p:pic>
      <p:sp>
        <p:nvSpPr>
          <p:cNvPr id="24" name="pole tekstowe 23">
            <a:extLst>
              <a:ext uri="{FF2B5EF4-FFF2-40B4-BE49-F238E27FC236}">
                <a16:creationId xmlns:a16="http://schemas.microsoft.com/office/drawing/2014/main" id="{FEBAC676-F025-4B6F-B170-AB7D2A830948}"/>
              </a:ext>
            </a:extLst>
          </p:cNvPr>
          <p:cNvSpPr txBox="1"/>
          <p:nvPr/>
        </p:nvSpPr>
        <p:spPr>
          <a:xfrm>
            <a:off x="7288742" y="3244334"/>
            <a:ext cx="4034409"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 1000 wywołań mock serwera</a:t>
            </a:r>
          </a:p>
        </p:txBody>
      </p:sp>
      <p:pic>
        <p:nvPicPr>
          <p:cNvPr id="3" name="Obraz 2">
            <a:extLst>
              <a:ext uri="{FF2B5EF4-FFF2-40B4-BE49-F238E27FC236}">
                <a16:creationId xmlns:a16="http://schemas.microsoft.com/office/drawing/2014/main" id="{7E0C8E5C-461B-408D-93AD-226C834245D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223" b="89806" l="9836" r="89754">
                        <a14:foregroundMark x1="30738" y1="9223" x2="30738" y2="9223"/>
                      </a14:backgroundRemoval>
                    </a14:imgEffect>
                  </a14:imgLayer>
                </a14:imgProps>
              </a:ext>
            </a:extLst>
          </a:blip>
          <a:stretch>
            <a:fillRect/>
          </a:stretch>
        </p:blipFill>
        <p:spPr>
          <a:xfrm>
            <a:off x="9302043" y="4628875"/>
            <a:ext cx="1982899" cy="1674087"/>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sp>
        <p:nvSpPr>
          <p:cNvPr id="3" name="pole tekstowe 2">
            <a:extLst>
              <a:ext uri="{FF2B5EF4-FFF2-40B4-BE49-F238E27FC236}">
                <a16:creationId xmlns:a16="http://schemas.microsoft.com/office/drawing/2014/main" id="{A1C00E8D-5253-4F86-B3BF-7F2FB7F4813D}"/>
              </a:ext>
            </a:extLst>
          </p:cNvPr>
          <p:cNvSpPr txBox="1"/>
          <p:nvPr/>
        </p:nvSpPr>
        <p:spPr>
          <a:xfrm>
            <a:off x="408238" y="1905506"/>
            <a:ext cx="5687762" cy="2800767"/>
          </a:xfrm>
          <a:prstGeom prst="rect">
            <a:avLst/>
          </a:prstGeom>
          <a:noFill/>
        </p:spPr>
        <p:txBody>
          <a:bodyPr wrap="square" rtlCol="0">
            <a:spAutoFit/>
          </a:bodyPr>
          <a:lstStyle/>
          <a:p>
            <a:pPr algn="ctr"/>
            <a:r>
              <a:rPr lang="pl-PL" sz="8800" dirty="0">
                <a:solidFill>
                  <a:srgbClr val="F8F8F8"/>
                </a:solidFill>
                <a:latin typeface="Roboto Medium" panose="02000000000000000000" pitchFamily="2" charset="0"/>
                <a:ea typeface="Roboto Medium" panose="02000000000000000000" pitchFamily="2" charset="0"/>
              </a:rPr>
              <a:t>Dziękuję </a:t>
            </a:r>
            <a:br>
              <a:rPr lang="pl-PL" sz="8800" dirty="0">
                <a:solidFill>
                  <a:srgbClr val="F8F8F8"/>
                </a:solidFill>
                <a:latin typeface="Roboto Medium" panose="02000000000000000000" pitchFamily="2" charset="0"/>
                <a:ea typeface="Roboto Medium" panose="02000000000000000000" pitchFamily="2" charset="0"/>
              </a:rPr>
            </a:br>
            <a:r>
              <a:rPr lang="pl-PL" sz="8800" dirty="0">
                <a:solidFill>
                  <a:srgbClr val="F8F8F8"/>
                </a:solidFill>
                <a:latin typeface="Roboto Medium" panose="02000000000000000000" pitchFamily="2" charset="0"/>
                <a:ea typeface="Roboto Medium" panose="02000000000000000000" pitchFamily="2" charset="0"/>
              </a:rPr>
              <a:t>za uwagę!</a:t>
            </a:r>
          </a:p>
        </p:txBody>
      </p:sp>
      <p:pic>
        <p:nvPicPr>
          <p:cNvPr id="9" name="Obraz 8">
            <a:extLst>
              <a:ext uri="{FF2B5EF4-FFF2-40B4-BE49-F238E27FC236}">
                <a16:creationId xmlns:a16="http://schemas.microsoft.com/office/drawing/2014/main" id="{F763933F-174D-453A-A67E-E960D5ED6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339" y="1738488"/>
            <a:ext cx="5311423" cy="3983567"/>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100467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437091" y="1232751"/>
            <a:ext cx="5807198" cy="5355312"/>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Interceptor – łapacz żądań i ciasteczek</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a:t>
            </a:r>
            <a:r>
              <a:rPr lang="pl-PL" dirty="0" err="1">
                <a:solidFill>
                  <a:srgbClr val="F8F8F8"/>
                </a:solidFill>
                <a:latin typeface="Roboto Medium" panose="02000000000000000000" pitchFamily="2" charset="0"/>
                <a:ea typeface="Roboto Medium" panose="02000000000000000000" pitchFamily="2" charset="0"/>
              </a:rPr>
              <a:t>Driven</a:t>
            </a:r>
            <a:r>
              <a:rPr lang="pl-PL" dirty="0">
                <a:solidFill>
                  <a:srgbClr val="F8F8F8"/>
                </a:solidFill>
                <a:latin typeface="Roboto Medium" panose="02000000000000000000" pitchFamily="2" charset="0"/>
                <a:ea typeface="Roboto Medium" panose="02000000000000000000" pitchFamily="2" charset="0"/>
              </a:rPr>
              <a:t> Testing z plików CSV /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Newman – CLI 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Newmana w </a:t>
            </a:r>
            <a:r>
              <a:rPr lang="pl-PL" dirty="0" err="1">
                <a:solidFill>
                  <a:srgbClr val="F8F8F8"/>
                </a:solidFill>
                <a:latin typeface="Roboto Medium" panose="02000000000000000000" pitchFamily="2" charset="0"/>
                <a:ea typeface="Roboto Medium" panose="02000000000000000000" pitchFamily="2" charset="0"/>
              </a:rPr>
              <a:t>Dockerze</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testowe z Arkuszy Google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Wizualizacje w </a:t>
            </a:r>
            <a:r>
              <a:rPr lang="pl-PL" dirty="0" err="1">
                <a:solidFill>
                  <a:srgbClr val="F8F8F8"/>
                </a:solidFill>
                <a:latin typeface="Roboto Medium" panose="02000000000000000000" pitchFamily="2" charset="0"/>
                <a:ea typeface="Roboto Medium" panose="02000000000000000000" pitchFamily="2" charset="0"/>
              </a:rPr>
              <a:t>Postmanie</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mock (statyczne i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zespołowa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Współdzielenie kolekcji</a:t>
            </a:r>
          </a:p>
          <a:p>
            <a:pPr marL="742950" lvl="1" indent="-285750">
              <a:buBlip>
                <a:blip r:embed="rId4"/>
              </a:buBlip>
            </a:pPr>
            <a:r>
              <a:rPr lang="pl-PL" dirty="0" err="1">
                <a:solidFill>
                  <a:srgbClr val="F8F8F8"/>
                </a:solidFill>
                <a:latin typeface="Roboto Medium" panose="02000000000000000000" pitchFamily="2" charset="0"/>
                <a:ea typeface="Roboto Medium" panose="02000000000000000000" pitchFamily="2" charset="0"/>
              </a:rPr>
              <a:t>Forki</a:t>
            </a:r>
            <a:r>
              <a:rPr lang="pl-PL" dirty="0">
                <a:solidFill>
                  <a:srgbClr val="F8F8F8"/>
                </a:solidFill>
                <a:latin typeface="Roboto Medium" panose="02000000000000000000" pitchFamily="2" charset="0"/>
                <a:ea typeface="Roboto Medium" panose="02000000000000000000" pitchFamily="2" charset="0"/>
              </a:rPr>
              <a:t> i mergowanie kolekcji</a:t>
            </a:r>
          </a:p>
          <a:p>
            <a:endParaRPr lang="pl-PL" dirty="0">
              <a:solidFill>
                <a:srgbClr val="F8F8F8"/>
              </a:solidFill>
              <a:latin typeface="Roboto Medium" panose="02000000000000000000" pitchFamily="2" charset="0"/>
              <a:ea typeface="Roboto Medium" panose="02000000000000000000" pitchFamily="2" charset="0"/>
            </a:endParaRP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grpSp>
        <p:nvGrpSpPr>
          <p:cNvPr id="2" name="Grupa 1">
            <a:extLst>
              <a:ext uri="{FF2B5EF4-FFF2-40B4-BE49-F238E27FC236}">
                <a16:creationId xmlns:a16="http://schemas.microsoft.com/office/drawing/2014/main" id="{B932BA6E-45FF-457E-83AA-4FEF97D3D589}"/>
              </a:ext>
            </a:extLst>
          </p:cNvPr>
          <p:cNvGrpSpPr/>
          <p:nvPr/>
        </p:nvGrpSpPr>
        <p:grpSpPr>
          <a:xfrm>
            <a:off x="6096000" y="766465"/>
            <a:ext cx="6238875" cy="6238875"/>
            <a:chOff x="5686425" y="766465"/>
            <a:chExt cx="6238875" cy="6238875"/>
          </a:xfrm>
        </p:grpSpPr>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grpSp>
    </p:spTree>
    <p:extLst>
      <p:ext uri="{BB962C8B-B14F-4D97-AF65-F5344CB8AC3E}">
        <p14:creationId xmlns:p14="http://schemas.microsoft.com/office/powerpoint/2010/main" val="13317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INTERCEPTOR</a:t>
            </a:r>
          </a:p>
        </p:txBody>
      </p:sp>
      <p:pic>
        <p:nvPicPr>
          <p:cNvPr id="8" name="Grafika 7">
            <a:extLst>
              <a:ext uri="{FF2B5EF4-FFF2-40B4-BE49-F238E27FC236}">
                <a16:creationId xmlns:a16="http://schemas.microsoft.com/office/drawing/2014/main" id="{9B155025-A0C6-4BFF-A78E-BCA8D72804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1778" y="3643491"/>
            <a:ext cx="5382630" cy="2538151"/>
          </a:xfrm>
          <a:prstGeom prst="rect">
            <a:avLst/>
          </a:prstGeom>
        </p:spPr>
      </p:pic>
      <p:pic>
        <p:nvPicPr>
          <p:cNvPr id="9" name="Obraz 8">
            <a:extLst>
              <a:ext uri="{FF2B5EF4-FFF2-40B4-BE49-F238E27FC236}">
                <a16:creationId xmlns:a16="http://schemas.microsoft.com/office/drawing/2014/main" id="{914B4A43-5816-4BA0-A967-8030E06C07F7}"/>
              </a:ext>
            </a:extLst>
          </p:cNvPr>
          <p:cNvPicPr>
            <a:picLocks noChangeAspect="1"/>
          </p:cNvPicPr>
          <p:nvPr/>
        </p:nvPicPr>
        <p:blipFill rotWithShape="1">
          <a:blip r:embed="rId6"/>
          <a:srcRect r="37735"/>
          <a:stretch/>
        </p:blipFill>
        <p:spPr>
          <a:xfrm>
            <a:off x="5901268" y="1223785"/>
            <a:ext cx="5803140" cy="1990725"/>
          </a:xfrm>
          <a:prstGeom prst="rect">
            <a:avLst/>
          </a:prstGeom>
          <a:effectLst>
            <a:glow rad="101600">
              <a:schemeClr val="accent2">
                <a:satMod val="175000"/>
                <a:alpha val="40000"/>
              </a:schemeClr>
            </a:glow>
          </a:effectLst>
        </p:spPr>
      </p:pic>
      <p:pic>
        <p:nvPicPr>
          <p:cNvPr id="10" name="Obraz 9">
            <a:extLst>
              <a:ext uri="{FF2B5EF4-FFF2-40B4-BE49-F238E27FC236}">
                <a16:creationId xmlns:a16="http://schemas.microsoft.com/office/drawing/2014/main" id="{4B76AF7A-C309-42B4-9969-35657CBD7CBA}"/>
              </a:ext>
            </a:extLst>
          </p:cNvPr>
          <p:cNvPicPr>
            <a:picLocks noChangeAspect="1"/>
          </p:cNvPicPr>
          <p:nvPr/>
        </p:nvPicPr>
        <p:blipFill>
          <a:blip r:embed="rId7"/>
          <a:stretch>
            <a:fillRect/>
          </a:stretch>
        </p:blipFill>
        <p:spPr>
          <a:xfrm>
            <a:off x="280834" y="1223785"/>
            <a:ext cx="4602318" cy="5029199"/>
          </a:xfrm>
          <a:prstGeom prst="rect">
            <a:avLst/>
          </a:prstGeom>
          <a:effectLst>
            <a:glow rad="101600">
              <a:schemeClr val="accent2">
                <a:satMod val="175000"/>
                <a:alpha val="40000"/>
              </a:schemeClr>
            </a:glow>
          </a:effectLst>
        </p:spPr>
      </p:pic>
    </p:spTree>
    <p:extLst>
      <p:ext uri="{BB962C8B-B14F-4D97-AF65-F5344CB8AC3E}">
        <p14:creationId xmlns:p14="http://schemas.microsoft.com/office/powerpoint/2010/main" val="1329606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INTERCEPTOR</a:t>
            </a:r>
          </a:p>
        </p:txBody>
      </p:sp>
      <p:pic>
        <p:nvPicPr>
          <p:cNvPr id="3" name="Interceptor">
            <a:hlinkClick r:id="" action="ppaction://media"/>
            <a:extLst>
              <a:ext uri="{FF2B5EF4-FFF2-40B4-BE49-F238E27FC236}">
                <a16:creationId xmlns:a16="http://schemas.microsoft.com/office/drawing/2014/main" id="{584C7683-4AAE-4134-AF37-1B80693CA77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4271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754326"/>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niezależne od obszaru roboczego, środowiska czy kolekcji</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tworzone przy uruchamianiu kolekcji, niezależne od środowiska, bardzo rzadko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Najczęściej używane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2382209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5" name="Zmienne globalne i srodowiskowe">
            <a:hlinkClick r:id="" action="ppaction://media"/>
            <a:extLst>
              <a:ext uri="{FF2B5EF4-FFF2-40B4-BE49-F238E27FC236}">
                <a16:creationId xmlns:a16="http://schemas.microsoft.com/office/drawing/2014/main" id="{B3F6E29F-B19E-40DF-AEB8-B764DA3065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w kolekcji i konsola">
            <a:hlinkClick r:id="" action="ppaction://media"/>
            <a:extLst>
              <a:ext uri="{FF2B5EF4-FFF2-40B4-BE49-F238E27FC236}">
                <a16:creationId xmlns:a16="http://schemas.microsoft.com/office/drawing/2014/main" id="{850CFAD8-D08B-4B0A-B562-89DAEC1314D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08959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pic>
        <p:nvPicPr>
          <p:cNvPr id="1028" name="Picture 4">
            <a:extLst>
              <a:ext uri="{FF2B5EF4-FFF2-40B4-BE49-F238E27FC236}">
                <a16:creationId xmlns:a16="http://schemas.microsoft.com/office/drawing/2014/main" id="{13FAE77D-4923-4750-8CDA-3F0CF207A6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253" y="1457457"/>
            <a:ext cx="5528126" cy="323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741537"/>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3624</TotalTime>
  <Words>5110</Words>
  <Application>Microsoft Office PowerPoint</Application>
  <PresentationFormat>Panoramiczny</PresentationFormat>
  <Paragraphs>304</Paragraphs>
  <Slides>26</Slides>
  <Notes>25</Notes>
  <HiddenSlides>0</HiddenSlides>
  <MMClips>11</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26</vt:i4>
      </vt:variant>
    </vt:vector>
  </HeadingPairs>
  <TitlesOfParts>
    <vt:vector size="34" baseType="lpstr">
      <vt:lpstr>Roboto Light</vt:lpstr>
      <vt:lpstr>Roboto</vt:lpstr>
      <vt:lpstr>Roboto Mono</vt:lpstr>
      <vt:lpstr>Calibri Light</vt:lpstr>
      <vt:lpstr>Roboto Medium</vt:lpstr>
      <vt:lpstr>Calibri</vt:lpstr>
      <vt:lpstr>Arial</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174</cp:revision>
  <dcterms:created xsi:type="dcterms:W3CDTF">2020-01-01T15:23:01Z</dcterms:created>
  <dcterms:modified xsi:type="dcterms:W3CDTF">2020-02-24T18:53:52Z</dcterms:modified>
</cp:coreProperties>
</file>